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7" r:id="rId21"/>
    <p:sldId id="283" r:id="rId22"/>
    <p:sldId id="268" r:id="rId23"/>
    <p:sldId id="269" r:id="rId24"/>
    <p:sldId id="303" r:id="rId25"/>
    <p:sldId id="304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0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299" r:id="rId43"/>
    <p:sldId id="301" r:id="rId44"/>
    <p:sldId id="302" r:id="rId45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Myriad Pro"/>
        <a:ea typeface="Myriad Pro"/>
        <a:cs typeface="Myriad Pro"/>
        <a:sym typeface="Myriad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84"/>
    <p:restoredTop sz="94633"/>
  </p:normalViewPr>
  <p:slideViewPr>
    <p:cSldViewPr snapToGrid="0" snapToObjects="1">
      <p:cViewPr varScale="1">
        <p:scale>
          <a:sx n="66" d="100"/>
          <a:sy n="66" d="100"/>
        </p:scale>
        <p:origin x="240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625" y="1079398"/>
            <a:ext cx="14305717" cy="5071872"/>
          </a:xfrm>
        </p:spPr>
        <p:txBody>
          <a:bodyPr anchor="ctr" anchorCtr="0">
            <a:normAutofit/>
          </a:bodyPr>
          <a:lstStyle>
            <a:lvl1pPr algn="ctr">
              <a:lnSpc>
                <a:spcPct val="85000"/>
              </a:lnSpc>
              <a:defRPr sz="6600" b="1" spc="-71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64565" y="6336883"/>
            <a:ext cx="14305717" cy="16256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3413" b="1" cap="none" spc="0" baseline="0">
                <a:solidFill>
                  <a:schemeClr val="bg2"/>
                </a:solidFill>
                <a:latin typeface="+mj-lt"/>
              </a:defRPr>
            </a:lvl1pPr>
            <a:lvl2pPr marL="650296" indent="0" algn="ctr">
              <a:buNone/>
              <a:defRPr sz="3413"/>
            </a:lvl2pPr>
            <a:lvl3pPr marL="1300590" indent="0" algn="ctr">
              <a:buNone/>
              <a:defRPr sz="3413"/>
            </a:lvl3pPr>
            <a:lvl4pPr marL="1950886" indent="0" algn="ctr">
              <a:buNone/>
              <a:defRPr sz="2844"/>
            </a:lvl4pPr>
            <a:lvl5pPr marL="2601179" indent="0" algn="ctr">
              <a:buNone/>
              <a:defRPr sz="2844"/>
            </a:lvl5pPr>
            <a:lvl6pPr marL="3251474" indent="0" algn="ctr">
              <a:buNone/>
              <a:defRPr sz="2844"/>
            </a:lvl6pPr>
            <a:lvl7pPr marL="3901769" indent="0" algn="ctr">
              <a:buNone/>
              <a:defRPr sz="2844"/>
            </a:lvl7pPr>
            <a:lvl8pPr marL="4552064" indent="0" algn="ctr">
              <a:buNone/>
              <a:defRPr sz="2844"/>
            </a:lvl8pPr>
            <a:lvl9pPr marL="5202359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78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5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4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5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70014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2pPr>
            <a:lvl3pPr marL="576029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3pPr>
            <a:lvl4pPr marL="882044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4pPr>
            <a:lvl5pPr marL="1188059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99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Freeform 9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00821" y="124272"/>
            <a:ext cx="16032490" cy="1011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0821" y="1524000"/>
            <a:ext cx="7882609" cy="78001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9395" y="1523999"/>
            <a:ext cx="8013918" cy="78001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9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7" name="Freeform 6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38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62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" y="0"/>
            <a:ext cx="576130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62" y="484315"/>
            <a:ext cx="4789117" cy="3612199"/>
          </a:xfrm>
        </p:spPr>
        <p:txBody>
          <a:bodyPr anchor="b">
            <a:normAutofit/>
          </a:bodyPr>
          <a:lstStyle>
            <a:lvl1pPr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4262" y="484312"/>
            <a:ext cx="10561013" cy="885698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962" y="4161538"/>
            <a:ext cx="4789117" cy="496373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50296" indent="0">
              <a:buNone/>
              <a:defRPr sz="1707"/>
            </a:lvl2pPr>
            <a:lvl3pPr marL="1300590" indent="0">
              <a:buNone/>
              <a:defRPr sz="1422"/>
            </a:lvl3pPr>
            <a:lvl4pPr marL="1950886" indent="0">
              <a:buNone/>
              <a:defRPr sz="1280"/>
            </a:lvl4pPr>
            <a:lvl5pPr marL="2601179" indent="0">
              <a:buNone/>
              <a:defRPr sz="1280"/>
            </a:lvl5pPr>
            <a:lvl6pPr marL="3251474" indent="0">
              <a:buNone/>
              <a:defRPr sz="1280"/>
            </a:lvl6pPr>
            <a:lvl7pPr marL="3901769" indent="0">
              <a:buNone/>
              <a:defRPr sz="1280"/>
            </a:lvl7pPr>
            <a:lvl8pPr marL="4552064" indent="0">
              <a:buNone/>
              <a:defRPr sz="1280"/>
            </a:lvl8pPr>
            <a:lvl9pPr marL="520235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6200000">
            <a:off x="706298" y="4670178"/>
            <a:ext cx="9753602" cy="413249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83092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044272"/>
            <a:ext cx="17353509" cy="2709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976" y="7217664"/>
            <a:ext cx="16322312" cy="1170432"/>
          </a:xfrm>
        </p:spPr>
        <p:txBody>
          <a:bodyPr tIns="0" bIns="0" anchor="b">
            <a:noAutofit/>
          </a:bodyPr>
          <a:lstStyle>
            <a:lvl1pPr algn="ctr"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" y="0"/>
            <a:ext cx="17340242" cy="6990330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4551">
                <a:solidFill>
                  <a:schemeClr val="bg1"/>
                </a:solidFill>
              </a:defRPr>
            </a:lvl1pPr>
            <a:lvl2pPr marL="650296" indent="0">
              <a:buNone/>
              <a:defRPr sz="3983"/>
            </a:lvl2pPr>
            <a:lvl3pPr marL="1300590" indent="0">
              <a:buNone/>
              <a:defRPr sz="3413"/>
            </a:lvl3pPr>
            <a:lvl4pPr marL="1950886" indent="0">
              <a:buNone/>
              <a:defRPr sz="2844"/>
            </a:lvl4pPr>
            <a:lvl5pPr marL="2601179" indent="0">
              <a:buNone/>
              <a:defRPr sz="2844"/>
            </a:lvl5pPr>
            <a:lvl6pPr marL="3251474" indent="0">
              <a:buNone/>
              <a:defRPr sz="2844"/>
            </a:lvl6pPr>
            <a:lvl7pPr marL="3901769" indent="0">
              <a:buNone/>
              <a:defRPr sz="2844"/>
            </a:lvl7pPr>
            <a:lvl8pPr marL="4552064" indent="0">
              <a:buNone/>
              <a:defRPr sz="2844"/>
            </a:lvl8pPr>
            <a:lvl9pPr marL="520235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976" y="8401101"/>
            <a:ext cx="16322312" cy="845312"/>
          </a:xfrm>
        </p:spPr>
        <p:txBody>
          <a:bodyPr lIns="91440" tIns="0" rIns="91440" bIns="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53"/>
              </a:spcAft>
              <a:buNone/>
              <a:defRPr sz="2133">
                <a:solidFill>
                  <a:srgbClr val="FFFFFF"/>
                </a:solidFill>
              </a:defRPr>
            </a:lvl1pPr>
            <a:lvl2pPr marL="650296" indent="0">
              <a:buNone/>
              <a:defRPr sz="1707"/>
            </a:lvl2pPr>
            <a:lvl3pPr marL="1300590" indent="0">
              <a:buNone/>
              <a:defRPr sz="1422"/>
            </a:lvl3pPr>
            <a:lvl4pPr marL="1950886" indent="0">
              <a:buNone/>
              <a:defRPr sz="1280"/>
            </a:lvl4pPr>
            <a:lvl5pPr marL="2601179" indent="0">
              <a:buNone/>
              <a:defRPr sz="1280"/>
            </a:lvl5pPr>
            <a:lvl6pPr marL="3251474" indent="0">
              <a:buNone/>
              <a:defRPr sz="1280"/>
            </a:lvl6pPr>
            <a:lvl7pPr marL="3901769" indent="0">
              <a:buNone/>
              <a:defRPr sz="1280"/>
            </a:lvl7pPr>
            <a:lvl8pPr marL="4552064" indent="0">
              <a:buNone/>
              <a:defRPr sz="1280"/>
            </a:lvl8pPr>
            <a:lvl9pPr marL="520235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0800000">
            <a:off x="1" y="6965032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488709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47460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003" y="126000"/>
            <a:ext cx="16034270" cy="10081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003" y="1537858"/>
            <a:ext cx="16034270" cy="78034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751" y="268288"/>
            <a:ext cx="16290364" cy="9073008"/>
          </a:xfrm>
          <a:prstGeom prst="roundRect">
            <a:avLst>
              <a:gd name="adj" fmla="val 2435"/>
            </a:avLst>
          </a:prstGeom>
          <a:noFill/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536" y="9156700"/>
            <a:ext cx="1027033" cy="5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xStyles>
    <p:titleStyle>
      <a:lvl1pPr algn="l" defTabSz="1300590" rtl="0" eaLnBrk="1" latinLnBrk="0" hangingPunct="1">
        <a:lnSpc>
          <a:spcPct val="85000"/>
        </a:lnSpc>
        <a:spcBef>
          <a:spcPct val="0"/>
        </a:spcBef>
        <a:buNone/>
        <a:defRPr sz="5000" b="1" kern="1200" spc="-71" baseline="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30058" indent="-130058" algn="l" defTabSz="1300590" rtl="0" eaLnBrk="1" latinLnBrk="0" hangingPunct="1">
        <a:lnSpc>
          <a:spcPct val="9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1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546248" indent="-26011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tx2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366" indent="-26011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484" indent="-26011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602" indent="-26011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577" indent="-32514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9046" indent="-32514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514" indent="-32514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982" indent="-325148" algn="l" defTabSz="130059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1pPr>
      <a:lvl2pPr marL="650296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2pPr>
      <a:lvl3pPr marL="1300590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3pPr>
      <a:lvl4pPr marL="1950886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4pPr>
      <a:lvl5pPr marL="2601179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5pPr>
      <a:lvl6pPr marL="3251474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6pPr>
      <a:lvl7pPr marL="3901769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7pPr>
      <a:lvl8pPr marL="4552064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8pPr>
      <a:lvl9pPr marL="5202359" algn="l" defTabSz="1300590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ltimerendering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Advanced-Lighting/Shadows/Shadow-Mapping" TargetMode="External"/><Relationship Id="rId2" Type="http://schemas.openxmlformats.org/officeDocument/2006/relationships/hyperlink" Target="http://www.opengl-tutorial.org/intermediate-tutorials/tutorial-16-shadow-mappin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13: Shadows and Multi-Pass Rendering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502412">
              <a:defRPr sz="4988">
                <a:effectLst>
                  <a:outerShdw blurRad="32766" dist="3276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/>
              <a:t>Ways of thinking about shadows</a:t>
            </a:r>
          </a:p>
        </p:txBody>
      </p:sp>
      <p:sp>
        <p:nvSpPr>
          <p:cNvPr id="172" name="Shape 17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 separate objects (like Peter Pan's shadow)</a:t>
            </a:r>
          </a:p>
          <a:p>
            <a:r>
              <a:rPr lang="en-US"/>
              <a:t>As volumes of space that are dark</a:t>
            </a:r>
          </a:p>
          <a:p>
            <a:r>
              <a:rPr lang="en-US"/>
              <a:t>As places not seen from a light source looking at the scene</a:t>
            </a:r>
          </a:p>
          <a:p>
            <a:endParaRPr lang="en-US"/>
          </a:p>
          <a:p>
            <a:r>
              <a:rPr lang="en-US"/>
              <a:t>Note that we already "have shadows" for objects facing away from light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Shadows</a:t>
            </a:r>
          </a:p>
        </p:txBody>
      </p:sp>
      <p:sp>
        <p:nvSpPr>
          <p:cNvPr id="175" name="Shape 17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Shadow from polygon A fall on polygon B</a:t>
            </a:r>
          </a:p>
          <a:p>
            <a:pPr lvl="1"/>
            <a:r>
              <a:rPr lang="en-US"/>
              <a:t>Point light source</a:t>
            </a:r>
          </a:p>
          <a:p>
            <a:pPr lvl="1"/>
            <a:r>
              <a:rPr lang="en-US"/>
              <a:t>Projecting polygon A onto the plane of polygon B</a:t>
            </a:r>
          </a:p>
          <a:p>
            <a:pPr lvl="1"/>
            <a:r>
              <a:rPr lang="en-US"/>
              <a:t>Position of light source = center of projection</a:t>
            </a:r>
          </a:p>
          <a:p>
            <a:r>
              <a:rPr lang="en-US"/>
              <a:t>No shadows are seen when</a:t>
            </a:r>
          </a:p>
          <a:p>
            <a:pPr lvl="1"/>
            <a:r>
              <a:rPr lang="en-US"/>
              <a:t>View point = single light source</a:t>
            </a:r>
          </a:p>
          <a:p>
            <a:r>
              <a:rPr lang="en-US"/>
              <a:t>No penumbra, only umbra when</a:t>
            </a:r>
          </a:p>
          <a:p>
            <a:pPr lvl="1"/>
            <a:r>
              <a:rPr lang="en-US"/>
              <a:t>Point light source</a:t>
            </a:r>
          </a:p>
          <a:p>
            <a:r>
              <a:rPr lang="en-US"/>
              <a:t>Static scene, no light source motion</a:t>
            </a:r>
          </a:p>
          <a:p>
            <a:pPr lvl="1"/>
            <a:r>
              <a:rPr lang="en-US"/>
              <a:t>Shadows are fixed</a:t>
            </a:r>
          </a:p>
          <a:p>
            <a:pPr lvl="1"/>
            <a:r>
              <a:rPr lang="en-US"/>
              <a:t>Otherwise, the shadows have to be re-calculated.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6290253" y="8850347"/>
            <a:ext cx="498517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rgbClr val="3B3B3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Tomas Akenine-Mőller © 2002</a:t>
            </a:r>
          </a:p>
        </p:txBody>
      </p:sp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4118">
                <a:effectLst>
                  <a:outerShdw blurRad="27050" dist="2705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Store precomputed shadows in textures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D99146-6846-7146-8D2B-3FBED51A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0" name="image8.jpg" descr="TEAPOT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4477" y="2167466"/>
            <a:ext cx="9861974" cy="706910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2697701" y="8913320"/>
            <a:ext cx="5878212" cy="533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801"/>
              <a:t>Images courtesy of Kasper Høy Nielsen.</a:t>
            </a:r>
          </a:p>
        </p:txBody>
      </p:sp>
      <p:pic>
        <p:nvPicPr>
          <p:cNvPr id="182" name="image9.png" descr="radmap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4826" y="2167466"/>
            <a:ext cx="2709335" cy="2709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volumes</a:t>
            </a:r>
          </a:p>
        </p:txBody>
      </p:sp>
      <p:sp>
        <p:nvSpPr>
          <p:cNvPr id="222" name="Shape 2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Shadow volume concept</a:t>
            </a:r>
          </a:p>
          <a:p>
            <a:r>
              <a:rPr lang="en-US"/>
              <a:t>Create volumes of space in shadow from each polygon in light.</a:t>
            </a:r>
          </a:p>
          <a:p>
            <a:r>
              <a:rPr lang="en-US"/>
              <a:t>Each triangle creates 3 projecting quads</a:t>
            </a:r>
          </a:p>
        </p:txBody>
      </p:sp>
      <p:sp>
        <p:nvSpPr>
          <p:cNvPr id="224" name="Shape 224"/>
          <p:cNvSpPr/>
          <p:nvPr/>
        </p:nvSpPr>
        <p:spPr>
          <a:xfrm>
            <a:off x="6936157" y="5852161"/>
            <a:ext cx="866988" cy="975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00"/>
                </a:moveTo>
                <a:lnTo>
                  <a:pt x="21600" y="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6EA0B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25" name="Shape 225"/>
          <p:cNvSpPr/>
          <p:nvPr/>
        </p:nvSpPr>
        <p:spPr>
          <a:xfrm flipH="1">
            <a:off x="6936157" y="5852162"/>
            <a:ext cx="866988" cy="97536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26" name="Shape 226"/>
          <p:cNvSpPr/>
          <p:nvPr/>
        </p:nvSpPr>
        <p:spPr>
          <a:xfrm>
            <a:off x="4443570" y="5743787"/>
            <a:ext cx="2492588" cy="1083735"/>
          </a:xfrm>
          <a:prstGeom prst="line">
            <a:avLst/>
          </a:prstGeom>
          <a:ln w="25400">
            <a:solidFill>
              <a:srgbClr val="99336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27" name="Shape 227"/>
          <p:cNvSpPr/>
          <p:nvPr/>
        </p:nvSpPr>
        <p:spPr>
          <a:xfrm>
            <a:off x="4443571" y="5743788"/>
            <a:ext cx="3359575" cy="108373"/>
          </a:xfrm>
          <a:prstGeom prst="line">
            <a:avLst/>
          </a:prstGeom>
          <a:ln w="25400">
            <a:solidFill>
              <a:srgbClr val="99336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28" name="Shape 228"/>
          <p:cNvSpPr/>
          <p:nvPr/>
        </p:nvSpPr>
        <p:spPr>
          <a:xfrm>
            <a:off x="6936159" y="6827522"/>
            <a:ext cx="4334935" cy="1842347"/>
          </a:xfrm>
          <a:prstGeom prst="line">
            <a:avLst/>
          </a:prstGeom>
          <a:ln w="25400">
            <a:solidFill>
              <a:srgbClr val="FF9900"/>
            </a:solidFill>
            <a:prstDash val="sysDot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29" name="Shape 229"/>
          <p:cNvSpPr/>
          <p:nvPr/>
        </p:nvSpPr>
        <p:spPr>
          <a:xfrm>
            <a:off x="7803146" y="5852161"/>
            <a:ext cx="5852161" cy="1"/>
          </a:xfrm>
          <a:prstGeom prst="line">
            <a:avLst/>
          </a:prstGeom>
          <a:ln w="25400">
            <a:solidFill>
              <a:srgbClr val="FF9900"/>
            </a:solidFill>
            <a:prstDash val="sysDot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30" name="Shape 230"/>
          <p:cNvSpPr/>
          <p:nvPr/>
        </p:nvSpPr>
        <p:spPr>
          <a:xfrm flipV="1">
            <a:off x="6936159" y="6177279"/>
            <a:ext cx="1" cy="650242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31" name="Shape 231"/>
          <p:cNvSpPr/>
          <p:nvPr/>
        </p:nvSpPr>
        <p:spPr>
          <a:xfrm flipV="1">
            <a:off x="6936157" y="5852161"/>
            <a:ext cx="866988" cy="32512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32" name="Shape 232"/>
          <p:cNvSpPr/>
          <p:nvPr/>
        </p:nvSpPr>
        <p:spPr>
          <a:xfrm>
            <a:off x="4443570" y="5743788"/>
            <a:ext cx="2492588" cy="433495"/>
          </a:xfrm>
          <a:prstGeom prst="line">
            <a:avLst/>
          </a:prstGeom>
          <a:ln w="25400">
            <a:solidFill>
              <a:srgbClr val="99336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33" name="Shape 233"/>
          <p:cNvSpPr/>
          <p:nvPr/>
        </p:nvSpPr>
        <p:spPr>
          <a:xfrm>
            <a:off x="6936159" y="6177280"/>
            <a:ext cx="5852161" cy="975360"/>
          </a:xfrm>
          <a:prstGeom prst="line">
            <a:avLst/>
          </a:prstGeom>
          <a:ln w="25400">
            <a:solidFill>
              <a:srgbClr val="FF9900"/>
            </a:solidFill>
            <a:prstDash val="sysDot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34" name="Shape 234"/>
          <p:cNvSpPr/>
          <p:nvPr/>
        </p:nvSpPr>
        <p:spPr>
          <a:xfrm>
            <a:off x="4310364" y="5592518"/>
            <a:ext cx="325121" cy="32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800"/>
                </a:moveTo>
                <a:lnTo>
                  <a:pt x="14522" y="0"/>
                </a:lnTo>
                <a:lnTo>
                  <a:pt x="14155" y="5325"/>
                </a:lnTo>
                <a:lnTo>
                  <a:pt x="18380" y="4457"/>
                </a:lnTo>
                <a:lnTo>
                  <a:pt x="16702" y="7315"/>
                </a:lnTo>
                <a:lnTo>
                  <a:pt x="21097" y="8137"/>
                </a:lnTo>
                <a:lnTo>
                  <a:pt x="17607" y="10475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20" y="14457"/>
                </a:lnTo>
                <a:lnTo>
                  <a:pt x="13247" y="19737"/>
                </a:lnTo>
                <a:lnTo>
                  <a:pt x="10532" y="14935"/>
                </a:lnTo>
                <a:lnTo>
                  <a:pt x="8485" y="21600"/>
                </a:lnTo>
                <a:lnTo>
                  <a:pt x="7715" y="15627"/>
                </a:lnTo>
                <a:lnTo>
                  <a:pt x="4762" y="17617"/>
                </a:lnTo>
                <a:lnTo>
                  <a:pt x="5667" y="13937"/>
                </a:lnTo>
                <a:lnTo>
                  <a:pt x="135" y="14587"/>
                </a:lnTo>
                <a:lnTo>
                  <a:pt x="3722" y="11775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7312" y="6320"/>
                </a:lnTo>
                <a:lnTo>
                  <a:pt x="8352" y="2295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Volume</a:t>
            </a:r>
          </a:p>
        </p:txBody>
      </p:sp>
      <p:sp>
        <p:nvSpPr>
          <p:cNvPr id="236" name="Shape 23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test a point, count the number of polygons between it and the eye.</a:t>
            </a:r>
          </a:p>
          <a:p>
            <a:r>
              <a:t>If we look through more frontfacing than backfacing polygons, then in shadow.</a:t>
            </a:r>
          </a:p>
        </p:txBody>
      </p:sp>
      <p:sp>
        <p:nvSpPr>
          <p:cNvPr id="238" name="Shape 238"/>
          <p:cNvSpPr/>
          <p:nvPr/>
        </p:nvSpPr>
        <p:spPr>
          <a:xfrm flipH="1">
            <a:off x="6622295" y="5235785"/>
            <a:ext cx="866987" cy="97536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39" name="Shape 239"/>
          <p:cNvSpPr/>
          <p:nvPr/>
        </p:nvSpPr>
        <p:spPr>
          <a:xfrm>
            <a:off x="4129706" y="5127411"/>
            <a:ext cx="2492588" cy="1083734"/>
          </a:xfrm>
          <a:prstGeom prst="line">
            <a:avLst/>
          </a:prstGeom>
          <a:ln w="25400">
            <a:solidFill>
              <a:srgbClr val="99336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40" name="Shape 240"/>
          <p:cNvSpPr/>
          <p:nvPr/>
        </p:nvSpPr>
        <p:spPr>
          <a:xfrm>
            <a:off x="4129706" y="5127411"/>
            <a:ext cx="3359574" cy="108373"/>
          </a:xfrm>
          <a:prstGeom prst="line">
            <a:avLst/>
          </a:prstGeom>
          <a:ln w="25400">
            <a:solidFill>
              <a:srgbClr val="99336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41" name="Shape 241"/>
          <p:cNvSpPr/>
          <p:nvPr/>
        </p:nvSpPr>
        <p:spPr>
          <a:xfrm>
            <a:off x="6622293" y="6211145"/>
            <a:ext cx="4334935" cy="1842347"/>
          </a:xfrm>
          <a:prstGeom prst="line">
            <a:avLst/>
          </a:prstGeom>
          <a:ln w="25400">
            <a:solidFill>
              <a:srgbClr val="FF9900"/>
            </a:solidFill>
            <a:prstDash val="sysDot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42" name="Shape 242"/>
          <p:cNvSpPr/>
          <p:nvPr/>
        </p:nvSpPr>
        <p:spPr>
          <a:xfrm>
            <a:off x="7489281" y="5235785"/>
            <a:ext cx="5852161" cy="1"/>
          </a:xfrm>
          <a:prstGeom prst="line">
            <a:avLst/>
          </a:prstGeom>
          <a:ln w="25400">
            <a:solidFill>
              <a:srgbClr val="FF9900"/>
            </a:solidFill>
            <a:prstDash val="sysDot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grpSp>
        <p:nvGrpSpPr>
          <p:cNvPr id="248" name="Group 248"/>
          <p:cNvGrpSpPr/>
          <p:nvPr/>
        </p:nvGrpSpPr>
        <p:grpSpPr>
          <a:xfrm>
            <a:off x="5646932" y="7511624"/>
            <a:ext cx="975362" cy="650241"/>
            <a:chOff x="0" y="0"/>
            <a:chExt cx="975360" cy="650240"/>
          </a:xfrm>
        </p:grpSpPr>
        <p:grpSp>
          <p:nvGrpSpPr>
            <p:cNvPr id="245" name="Group 245"/>
            <p:cNvGrpSpPr/>
            <p:nvPr/>
          </p:nvGrpSpPr>
          <p:grpSpPr>
            <a:xfrm>
              <a:off x="-1" y="-1"/>
              <a:ext cx="975362" cy="650242"/>
              <a:chOff x="0" y="0"/>
              <a:chExt cx="975360" cy="650240"/>
            </a:xfrm>
          </p:grpSpPr>
          <p:sp>
            <p:nvSpPr>
              <p:cNvPr id="243" name="Shape 243"/>
              <p:cNvSpPr/>
              <p:nvPr/>
            </p:nvSpPr>
            <p:spPr>
              <a:xfrm flipH="1">
                <a:off x="0" y="-1"/>
                <a:ext cx="731520" cy="650242"/>
              </a:xfrm>
              <a:prstGeom prst="line">
                <a:avLst/>
              </a:prstGeom>
              <a:noFill/>
              <a:ln w="25400" cap="flat">
                <a:solidFill>
                  <a:srgbClr val="8000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23">
                  <a:defRPr sz="1600" i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244" name="Shape 244"/>
              <p:cNvSpPr/>
              <p:nvPr/>
            </p:nvSpPr>
            <p:spPr>
              <a:xfrm flipV="1">
                <a:off x="0" y="361244"/>
                <a:ext cx="975361" cy="288997"/>
              </a:xfrm>
              <a:prstGeom prst="line">
                <a:avLst/>
              </a:prstGeom>
              <a:noFill/>
              <a:ln w="25400" cap="flat">
                <a:solidFill>
                  <a:srgbClr val="8000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23">
                  <a:defRPr sz="1600" i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</p:grpSp>
        <p:sp>
          <p:nvSpPr>
            <p:cNvPr id="246" name="Shape 246"/>
            <p:cNvSpPr/>
            <p:nvPr/>
          </p:nvSpPr>
          <p:spPr>
            <a:xfrm>
              <a:off x="609600" y="118225"/>
              <a:ext cx="250614" cy="268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0305" extrusionOk="0">
                  <a:moveTo>
                    <a:pt x="0" y="0"/>
                  </a:moveTo>
                  <a:cubicBezTo>
                    <a:pt x="4659" y="186"/>
                    <a:pt x="9318" y="372"/>
                    <a:pt x="12706" y="2234"/>
                  </a:cubicBezTo>
                  <a:cubicBezTo>
                    <a:pt x="16094" y="4097"/>
                    <a:pt x="19059" y="8193"/>
                    <a:pt x="20329" y="11172"/>
                  </a:cubicBezTo>
                  <a:cubicBezTo>
                    <a:pt x="21600" y="14152"/>
                    <a:pt x="20329" y="21600"/>
                    <a:pt x="20329" y="20110"/>
                  </a:cubicBezTo>
                </a:path>
              </a:pathLst>
            </a:custGeom>
            <a:noFill/>
            <a:ln w="38100" cap="flat">
              <a:solidFill>
                <a:srgbClr val="80008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247" name="Shape 247"/>
            <p:cNvSpPr/>
            <p:nvPr/>
          </p:nvSpPr>
          <p:spPr>
            <a:xfrm rot="19946642">
              <a:off x="731519" y="147781"/>
              <a:ext cx="91442" cy="206895"/>
            </a:xfrm>
            <a:prstGeom prst="ellipse">
              <a:avLst/>
            </a:prstGeom>
            <a:solidFill>
              <a:srgbClr val="6EA0B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sp>
        <p:nvSpPr>
          <p:cNvPr id="249" name="Shape 249"/>
          <p:cNvSpPr/>
          <p:nvPr/>
        </p:nvSpPr>
        <p:spPr>
          <a:xfrm>
            <a:off x="8681386" y="6211145"/>
            <a:ext cx="1192108" cy="195072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50" name="Shape 250"/>
          <p:cNvSpPr/>
          <p:nvPr/>
        </p:nvSpPr>
        <p:spPr>
          <a:xfrm>
            <a:off x="8681388" y="4368797"/>
            <a:ext cx="1" cy="184234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51" name="Shape 251"/>
          <p:cNvSpPr/>
          <p:nvPr/>
        </p:nvSpPr>
        <p:spPr>
          <a:xfrm flipV="1">
            <a:off x="6513919" y="4802289"/>
            <a:ext cx="2167468" cy="2926082"/>
          </a:xfrm>
          <a:prstGeom prst="line">
            <a:avLst/>
          </a:prstGeom>
          <a:ln w="25400">
            <a:solidFill>
              <a:srgbClr val="3B3B3B"/>
            </a:solidFill>
            <a:prstDash val="dash"/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52" name="Shape 252"/>
          <p:cNvSpPr/>
          <p:nvPr/>
        </p:nvSpPr>
        <p:spPr>
          <a:xfrm flipV="1">
            <a:off x="6513921" y="6427890"/>
            <a:ext cx="2275841" cy="1300481"/>
          </a:xfrm>
          <a:prstGeom prst="line">
            <a:avLst/>
          </a:prstGeom>
          <a:ln w="25400">
            <a:solidFill>
              <a:srgbClr val="3B3B3B"/>
            </a:solidFill>
            <a:prstDash val="dash"/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53" name="Shape 253"/>
          <p:cNvSpPr/>
          <p:nvPr/>
        </p:nvSpPr>
        <p:spPr>
          <a:xfrm>
            <a:off x="6513919" y="7728371"/>
            <a:ext cx="3142828" cy="108375"/>
          </a:xfrm>
          <a:prstGeom prst="line">
            <a:avLst/>
          </a:prstGeom>
          <a:ln w="25400">
            <a:solidFill>
              <a:srgbClr val="3B3B3B"/>
            </a:solidFill>
            <a:prstDash val="dash"/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54" name="Shape 254"/>
          <p:cNvSpPr/>
          <p:nvPr/>
        </p:nvSpPr>
        <p:spPr>
          <a:xfrm>
            <a:off x="10716570" y="7368646"/>
            <a:ext cx="158537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frontfacing</a:t>
            </a:r>
          </a:p>
        </p:txBody>
      </p:sp>
      <p:sp>
        <p:nvSpPr>
          <p:cNvPr id="255" name="Shape 255"/>
          <p:cNvSpPr/>
          <p:nvPr/>
        </p:nvSpPr>
        <p:spPr>
          <a:xfrm>
            <a:off x="10726989" y="4767686"/>
            <a:ext cx="156453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backfacing</a:t>
            </a:r>
          </a:p>
        </p:txBody>
      </p:sp>
      <p:sp>
        <p:nvSpPr>
          <p:cNvPr id="256" name="Shape 256"/>
          <p:cNvSpPr/>
          <p:nvPr/>
        </p:nvSpPr>
        <p:spPr>
          <a:xfrm flipV="1">
            <a:off x="10306988" y="4693916"/>
            <a:ext cx="1" cy="541868"/>
          </a:xfrm>
          <a:prstGeom prst="line">
            <a:avLst/>
          </a:prstGeom>
          <a:ln w="12700">
            <a:solidFill>
              <a:srgbClr val="FF99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57" name="Shape 257"/>
          <p:cNvSpPr/>
          <p:nvPr/>
        </p:nvSpPr>
        <p:spPr>
          <a:xfrm flipH="1">
            <a:off x="10198612" y="7836743"/>
            <a:ext cx="216748" cy="433494"/>
          </a:xfrm>
          <a:prstGeom prst="line">
            <a:avLst/>
          </a:prstGeom>
          <a:ln w="12700">
            <a:solidFill>
              <a:srgbClr val="FF99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58" name="Shape 258"/>
          <p:cNvSpPr/>
          <p:nvPr/>
        </p:nvSpPr>
        <p:spPr>
          <a:xfrm>
            <a:off x="8247892" y="5127409"/>
            <a:ext cx="216748" cy="216748"/>
          </a:xfrm>
          <a:prstGeom prst="ellipse">
            <a:avLst/>
          </a:prstGeom>
          <a:solidFill>
            <a:srgbClr val="FF00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59" name="Shape 259"/>
          <p:cNvSpPr/>
          <p:nvPr/>
        </p:nvSpPr>
        <p:spPr>
          <a:xfrm>
            <a:off x="7290597" y="6427892"/>
            <a:ext cx="216747" cy="216747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60" name="Shape 260"/>
          <p:cNvSpPr/>
          <p:nvPr/>
        </p:nvSpPr>
        <p:spPr>
          <a:xfrm>
            <a:off x="7967928" y="6725916"/>
            <a:ext cx="216748" cy="216748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61" name="Shape 261"/>
          <p:cNvSpPr/>
          <p:nvPr/>
        </p:nvSpPr>
        <p:spPr>
          <a:xfrm>
            <a:off x="3996500" y="4976141"/>
            <a:ext cx="325121" cy="32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800"/>
                </a:moveTo>
                <a:lnTo>
                  <a:pt x="14522" y="0"/>
                </a:lnTo>
                <a:lnTo>
                  <a:pt x="14155" y="5325"/>
                </a:lnTo>
                <a:lnTo>
                  <a:pt x="18380" y="4457"/>
                </a:lnTo>
                <a:lnTo>
                  <a:pt x="16702" y="7315"/>
                </a:lnTo>
                <a:lnTo>
                  <a:pt x="21097" y="8137"/>
                </a:lnTo>
                <a:lnTo>
                  <a:pt x="17607" y="10475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20" y="14457"/>
                </a:lnTo>
                <a:lnTo>
                  <a:pt x="13247" y="19737"/>
                </a:lnTo>
                <a:lnTo>
                  <a:pt x="10532" y="14935"/>
                </a:lnTo>
                <a:lnTo>
                  <a:pt x="8485" y="21600"/>
                </a:lnTo>
                <a:lnTo>
                  <a:pt x="7715" y="15627"/>
                </a:lnTo>
                <a:lnTo>
                  <a:pt x="4762" y="17617"/>
                </a:lnTo>
                <a:lnTo>
                  <a:pt x="5667" y="13937"/>
                </a:lnTo>
                <a:lnTo>
                  <a:pt x="135" y="14587"/>
                </a:lnTo>
                <a:lnTo>
                  <a:pt x="3722" y="11775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7312" y="6320"/>
                </a:lnTo>
                <a:lnTo>
                  <a:pt x="8352" y="2295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3762">
                <a:effectLst>
                  <a:outerShdw blurRad="37719" dist="37719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Shadow volume algorithm uses stencil buffer</a:t>
            </a:r>
          </a:p>
        </p:txBody>
      </p:sp>
      <p:sp>
        <p:nvSpPr>
          <p:cNvPr id="263" name="Shape 26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Stencil what?</a:t>
            </a:r>
          </a:p>
          <a:p>
            <a:r>
              <a:t>Is just another buffer (often 8 bits per pixel)</a:t>
            </a:r>
          </a:p>
          <a:p>
            <a:r>
              <a:t>When rendering to it, we can add, subtract, etc</a:t>
            </a:r>
          </a:p>
          <a:p>
            <a:r>
              <a:t>Then, the resulting image can be used to mask off subsequent rendering</a:t>
            </a:r>
          </a:p>
        </p:txBody>
      </p:sp>
      <p:grpSp>
        <p:nvGrpSpPr>
          <p:cNvPr id="268" name="Group 268"/>
          <p:cNvGrpSpPr/>
          <p:nvPr/>
        </p:nvGrpSpPr>
        <p:grpSpPr>
          <a:xfrm>
            <a:off x="2056876" y="5862256"/>
            <a:ext cx="3910651" cy="2820319"/>
            <a:chOff x="260235" y="-292856"/>
            <a:chExt cx="3639907" cy="2460323"/>
          </a:xfrm>
        </p:grpSpPr>
        <p:sp>
          <p:nvSpPr>
            <p:cNvPr id="265" name="Shape 265"/>
            <p:cNvSpPr/>
            <p:nvPr/>
          </p:nvSpPr>
          <p:spPr>
            <a:xfrm>
              <a:off x="1407555" y="0"/>
              <a:ext cx="2492587" cy="2167467"/>
            </a:xfrm>
            <a:prstGeom prst="rect">
              <a:avLst/>
            </a:prstGeom>
            <a:solidFill>
              <a:srgbClr val="6D7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260235" y="-292856"/>
              <a:ext cx="939975" cy="11366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Stencil</a:t>
              </a:r>
            </a:p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Buffer</a:t>
              </a:r>
            </a:p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Mask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1874915" y="0"/>
              <a:ext cx="1625601" cy="2059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0800" y="0"/>
                  </a:lnTo>
                  <a:lnTo>
                    <a:pt x="21600" y="5400"/>
                  </a:lnTo>
                  <a:lnTo>
                    <a:pt x="16200" y="54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5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grpSp>
        <p:nvGrpSpPr>
          <p:cNvPr id="276" name="Group 276"/>
          <p:cNvGrpSpPr/>
          <p:nvPr/>
        </p:nvGrpSpPr>
        <p:grpSpPr>
          <a:xfrm>
            <a:off x="11568334" y="6515105"/>
            <a:ext cx="3502553" cy="2178760"/>
            <a:chOff x="-251351" y="-1"/>
            <a:chExt cx="3502552" cy="2178758"/>
          </a:xfrm>
        </p:grpSpPr>
        <p:sp>
          <p:nvSpPr>
            <p:cNvPr id="269" name="Shape 269"/>
            <p:cNvSpPr/>
            <p:nvPr/>
          </p:nvSpPr>
          <p:spPr>
            <a:xfrm>
              <a:off x="758613" y="-1"/>
              <a:ext cx="2492588" cy="2167468"/>
            </a:xfrm>
            <a:prstGeom prst="rect">
              <a:avLst/>
            </a:prstGeom>
            <a:solidFill>
              <a:srgbClr val="6D7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pic>
          <p:nvPicPr>
            <p:cNvPr id="270" name="image12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66986" y="-1"/>
              <a:ext cx="2384215" cy="2178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Shape 271"/>
            <p:cNvSpPr/>
            <p:nvPr/>
          </p:nvSpPr>
          <p:spPr>
            <a:xfrm rot="10800000" flipH="1">
              <a:off x="758613" y="0"/>
              <a:ext cx="1192108" cy="758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F0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758613" y="541866"/>
              <a:ext cx="866988" cy="1625601"/>
            </a:xfrm>
            <a:prstGeom prst="rect">
              <a:avLst/>
            </a:prstGeom>
            <a:solidFill>
              <a:srgbClr val="CCAF0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2384213" y="541866"/>
              <a:ext cx="866988" cy="1625601"/>
            </a:xfrm>
            <a:prstGeom prst="rect">
              <a:avLst/>
            </a:prstGeom>
            <a:solidFill>
              <a:srgbClr val="CCAF0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274" name="Shape 274"/>
            <p:cNvSpPr/>
            <p:nvPr/>
          </p:nvSpPr>
          <p:spPr>
            <a:xfrm rot="10800000">
              <a:off x="1950720" y="0"/>
              <a:ext cx="1300481" cy="758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F0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275" name="Shape 275"/>
            <p:cNvSpPr/>
            <p:nvPr/>
          </p:nvSpPr>
          <p:spPr>
            <a:xfrm rot="16200000">
              <a:off x="-431208" y="794000"/>
              <a:ext cx="862416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result</a:t>
              </a:r>
            </a:p>
          </p:txBody>
        </p:sp>
      </p:grpSp>
      <p:sp>
        <p:nvSpPr>
          <p:cNvPr id="277" name="Shape 277"/>
          <p:cNvSpPr/>
          <p:nvPr/>
        </p:nvSpPr>
        <p:spPr>
          <a:xfrm>
            <a:off x="10456248" y="7584004"/>
            <a:ext cx="1083734" cy="1"/>
          </a:xfrm>
          <a:prstGeom prst="line">
            <a:avLst/>
          </a:prstGeom>
          <a:ln w="101600">
            <a:solidFill>
              <a:srgbClr val="FFFF99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grpSp>
        <p:nvGrpSpPr>
          <p:cNvPr id="281" name="Group 281"/>
          <p:cNvGrpSpPr/>
          <p:nvPr/>
        </p:nvGrpSpPr>
        <p:grpSpPr>
          <a:xfrm>
            <a:off x="6376644" y="6447524"/>
            <a:ext cx="4034191" cy="2246342"/>
            <a:chOff x="269424" y="-67583"/>
            <a:chExt cx="4034190" cy="2246340"/>
          </a:xfrm>
        </p:grpSpPr>
        <p:sp>
          <p:nvSpPr>
            <p:cNvPr id="278" name="Shape 278"/>
            <p:cNvSpPr/>
            <p:nvPr/>
          </p:nvSpPr>
          <p:spPr>
            <a:xfrm>
              <a:off x="1811027" y="0"/>
              <a:ext cx="2492586" cy="2167467"/>
            </a:xfrm>
            <a:prstGeom prst="rect">
              <a:avLst/>
            </a:prstGeom>
            <a:solidFill>
              <a:srgbClr val="6D747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pic>
          <p:nvPicPr>
            <p:cNvPr id="279" name="image12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19400" y="0"/>
              <a:ext cx="2384214" cy="21787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Shape 280"/>
            <p:cNvSpPr/>
            <p:nvPr/>
          </p:nvSpPr>
          <p:spPr>
            <a:xfrm>
              <a:off x="269424" y="-67583"/>
              <a:ext cx="1378583" cy="902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Rendered</a:t>
              </a:r>
            </a:p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image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1" build="p" animBg="1" advAuto="0"/>
      <p:bldP spid="268" grpId="2" animBg="1" advAuto="0"/>
      <p:bldP spid="276" grpId="5" animBg="1" advAuto="0"/>
      <p:bldP spid="277" grpId="4" animBg="1" advAuto="0"/>
      <p:bldP spid="281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3887">
              <a:defRPr sz="3712">
                <a:effectLst>
                  <a:outerShdw blurRad="24384" dist="24384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How to implement shadow volumes with stencil buffer</a:t>
            </a:r>
          </a:p>
        </p:txBody>
      </p:sp>
      <p:sp>
        <p:nvSpPr>
          <p:cNvPr id="283" name="Shape 28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four pass process [Heidmann91]:</a:t>
            </a:r>
          </a:p>
          <a:p>
            <a:pPr lvl="1"/>
            <a:r>
              <a:t>1st Pass: render the scene with just ambient lighting.</a:t>
            </a:r>
          </a:p>
          <a:p>
            <a:pPr lvl="1"/>
            <a:r>
              <a:t>Turn off updating Z-buffer and writing to color buffer (i.e. Z-compare, draw  to stencil only).</a:t>
            </a:r>
          </a:p>
          <a:p>
            <a:pPr lvl="1"/>
            <a:r>
              <a:t>2nd pass: render front facing shadow volume polygons to stencil buffer, incrementing count.</a:t>
            </a:r>
          </a:p>
          <a:p>
            <a:pPr lvl="1"/>
            <a:r>
              <a:t>3rd pass: render backfacing shadow volume polygons to stencil, decrementing.</a:t>
            </a:r>
          </a:p>
          <a:p>
            <a:pPr lvl="1"/>
            <a:r>
              <a:t>4th pass: render diffuse and specular where stencil buffer is 0.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Shadow Volume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356EC-174C-8F4F-8DCA-AFD3C6CE5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7" name="image13.jpeg" descr="md2shader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501" y="1828779"/>
            <a:ext cx="8994988" cy="6730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Merging Volumes</a:t>
            </a:r>
          </a:p>
        </p:txBody>
      </p:sp>
      <p:sp>
        <p:nvSpPr>
          <p:cNvPr id="289" name="Shape 289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defRPr sz="3800"/>
            </a:lvl1pPr>
          </a:lstStyle>
          <a:p>
            <a:r>
              <a:t>Edge shared by two polygons facing the light creates front and backfacing quad.</a:t>
            </a:r>
          </a:p>
        </p:txBody>
      </p:sp>
      <p:sp>
        <p:nvSpPr>
          <p:cNvPr id="291" name="Shape 291"/>
          <p:cNvSpPr/>
          <p:nvPr/>
        </p:nvSpPr>
        <p:spPr>
          <a:xfrm>
            <a:off x="4443571" y="4768417"/>
            <a:ext cx="3359575" cy="108373"/>
          </a:xfrm>
          <a:prstGeom prst="line">
            <a:avLst/>
          </a:prstGeom>
          <a:ln w="25400">
            <a:solidFill>
              <a:srgbClr val="99336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92" name="Shape 292"/>
          <p:cNvSpPr/>
          <p:nvPr/>
        </p:nvSpPr>
        <p:spPr>
          <a:xfrm>
            <a:off x="6936157" y="4226550"/>
            <a:ext cx="866988" cy="975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144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6EA0B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93" name="Shape 293"/>
          <p:cNvSpPr/>
          <p:nvPr/>
        </p:nvSpPr>
        <p:spPr>
          <a:xfrm>
            <a:off x="6936157" y="4876790"/>
            <a:ext cx="866988" cy="975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200"/>
                </a:moveTo>
                <a:lnTo>
                  <a:pt x="21600" y="0"/>
                </a:lnTo>
                <a:lnTo>
                  <a:pt x="0" y="21600"/>
                </a:lnTo>
                <a:lnTo>
                  <a:pt x="0" y="7200"/>
                </a:lnTo>
                <a:close/>
              </a:path>
            </a:pathLst>
          </a:custGeom>
          <a:solidFill>
            <a:srgbClr val="6EA0B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94" name="Shape 294"/>
          <p:cNvSpPr/>
          <p:nvPr/>
        </p:nvSpPr>
        <p:spPr>
          <a:xfrm flipH="1">
            <a:off x="6936157" y="4876790"/>
            <a:ext cx="866988" cy="97536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95" name="Shape 295"/>
          <p:cNvSpPr/>
          <p:nvPr/>
        </p:nvSpPr>
        <p:spPr>
          <a:xfrm>
            <a:off x="4443570" y="4768416"/>
            <a:ext cx="2492588" cy="1083735"/>
          </a:xfrm>
          <a:prstGeom prst="line">
            <a:avLst/>
          </a:prstGeom>
          <a:ln w="25400">
            <a:solidFill>
              <a:srgbClr val="99336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96" name="Shape 296"/>
          <p:cNvSpPr/>
          <p:nvPr/>
        </p:nvSpPr>
        <p:spPr>
          <a:xfrm>
            <a:off x="6936159" y="5852149"/>
            <a:ext cx="4334935" cy="1842347"/>
          </a:xfrm>
          <a:prstGeom prst="line">
            <a:avLst/>
          </a:prstGeom>
          <a:ln w="25400">
            <a:solidFill>
              <a:srgbClr val="FF9900"/>
            </a:solidFill>
            <a:prstDash val="sysDot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97" name="Shape 297"/>
          <p:cNvSpPr/>
          <p:nvPr/>
        </p:nvSpPr>
        <p:spPr>
          <a:xfrm>
            <a:off x="7803146" y="4876790"/>
            <a:ext cx="5852161" cy="1"/>
          </a:xfrm>
          <a:prstGeom prst="line">
            <a:avLst/>
          </a:prstGeom>
          <a:ln w="25400">
            <a:solidFill>
              <a:srgbClr val="FF9900"/>
            </a:solidFill>
            <a:prstDash val="sysDot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98" name="Shape 298"/>
          <p:cNvSpPr/>
          <p:nvPr/>
        </p:nvSpPr>
        <p:spPr>
          <a:xfrm flipV="1">
            <a:off x="6936159" y="5201909"/>
            <a:ext cx="1" cy="65024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99" name="Shape 299"/>
          <p:cNvSpPr/>
          <p:nvPr/>
        </p:nvSpPr>
        <p:spPr>
          <a:xfrm flipV="1">
            <a:off x="6936157" y="4876790"/>
            <a:ext cx="866988" cy="32512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00" name="Shape 300"/>
          <p:cNvSpPr/>
          <p:nvPr/>
        </p:nvSpPr>
        <p:spPr>
          <a:xfrm>
            <a:off x="4443570" y="4768416"/>
            <a:ext cx="2492588" cy="433495"/>
          </a:xfrm>
          <a:prstGeom prst="line">
            <a:avLst/>
          </a:prstGeom>
          <a:ln w="25400">
            <a:solidFill>
              <a:srgbClr val="99336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01" name="Shape 301"/>
          <p:cNvSpPr/>
          <p:nvPr/>
        </p:nvSpPr>
        <p:spPr>
          <a:xfrm>
            <a:off x="6936159" y="5201908"/>
            <a:ext cx="5852161" cy="975360"/>
          </a:xfrm>
          <a:prstGeom prst="line">
            <a:avLst/>
          </a:prstGeom>
          <a:ln w="25400">
            <a:solidFill>
              <a:srgbClr val="FF9900"/>
            </a:solidFill>
            <a:prstDash val="sysDot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02" name="Shape 302"/>
          <p:cNvSpPr/>
          <p:nvPr/>
        </p:nvSpPr>
        <p:spPr>
          <a:xfrm flipH="1">
            <a:off x="6936157" y="4226550"/>
            <a:ext cx="433494" cy="97536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03" name="Shape 303"/>
          <p:cNvSpPr/>
          <p:nvPr/>
        </p:nvSpPr>
        <p:spPr>
          <a:xfrm flipH="1" flipV="1">
            <a:off x="7369652" y="4226550"/>
            <a:ext cx="433495" cy="65024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04" name="Shape 304"/>
          <p:cNvSpPr/>
          <p:nvPr/>
        </p:nvSpPr>
        <p:spPr>
          <a:xfrm flipV="1">
            <a:off x="4443571" y="4226549"/>
            <a:ext cx="2926081" cy="541868"/>
          </a:xfrm>
          <a:prstGeom prst="line">
            <a:avLst/>
          </a:prstGeom>
          <a:ln w="25400">
            <a:solidFill>
              <a:srgbClr val="99336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05" name="Shape 305"/>
          <p:cNvSpPr/>
          <p:nvPr/>
        </p:nvSpPr>
        <p:spPr>
          <a:xfrm>
            <a:off x="4310364" y="4617145"/>
            <a:ext cx="325121" cy="32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800"/>
                </a:moveTo>
                <a:lnTo>
                  <a:pt x="14522" y="0"/>
                </a:lnTo>
                <a:lnTo>
                  <a:pt x="14155" y="5325"/>
                </a:lnTo>
                <a:lnTo>
                  <a:pt x="18380" y="4457"/>
                </a:lnTo>
                <a:lnTo>
                  <a:pt x="16702" y="7315"/>
                </a:lnTo>
                <a:lnTo>
                  <a:pt x="21097" y="8137"/>
                </a:lnTo>
                <a:lnTo>
                  <a:pt x="17607" y="10475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20" y="14457"/>
                </a:lnTo>
                <a:lnTo>
                  <a:pt x="13247" y="19737"/>
                </a:lnTo>
                <a:lnTo>
                  <a:pt x="10532" y="14935"/>
                </a:lnTo>
                <a:lnTo>
                  <a:pt x="8485" y="21600"/>
                </a:lnTo>
                <a:lnTo>
                  <a:pt x="7715" y="15627"/>
                </a:lnTo>
                <a:lnTo>
                  <a:pt x="4762" y="17617"/>
                </a:lnTo>
                <a:lnTo>
                  <a:pt x="5667" y="13937"/>
                </a:lnTo>
                <a:lnTo>
                  <a:pt x="135" y="14587"/>
                </a:lnTo>
                <a:lnTo>
                  <a:pt x="3722" y="11775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7312" y="6320"/>
                </a:lnTo>
                <a:lnTo>
                  <a:pt x="8352" y="2295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306" name="Shape 306"/>
          <p:cNvSpPr/>
          <p:nvPr/>
        </p:nvSpPr>
        <p:spPr>
          <a:xfrm flipV="1">
            <a:off x="7369652" y="3251190"/>
            <a:ext cx="5852161" cy="975361"/>
          </a:xfrm>
          <a:prstGeom prst="line">
            <a:avLst/>
          </a:prstGeom>
          <a:ln w="25400">
            <a:solidFill>
              <a:srgbClr val="FF9900"/>
            </a:solidFill>
            <a:prstDash val="sysDot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07" name="Shape 307"/>
          <p:cNvSpPr/>
          <p:nvPr/>
        </p:nvSpPr>
        <p:spPr>
          <a:xfrm>
            <a:off x="4359865" y="7177617"/>
            <a:ext cx="3890489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interior edge makes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two quads, which cancel out</a:t>
            </a:r>
          </a:p>
        </p:txBody>
      </p:sp>
      <p:sp>
        <p:nvSpPr>
          <p:cNvPr id="308" name="Shape 308"/>
          <p:cNvSpPr/>
          <p:nvPr/>
        </p:nvSpPr>
        <p:spPr>
          <a:xfrm>
            <a:off x="7478024" y="4985161"/>
            <a:ext cx="433494" cy="2167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0800" y="16920"/>
                  <a:pt x="21600" y="12240"/>
                  <a:pt x="21600" y="8640"/>
                </a:cubicBezTo>
                <a:cubicBezTo>
                  <a:pt x="21600" y="5040"/>
                  <a:pt x="10800" y="198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tailEnd type="triangle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Silhouette Edges</a:t>
            </a:r>
          </a:p>
        </p:txBody>
      </p:sp>
      <p:sp>
        <p:nvSpPr>
          <p:cNvPr id="310" name="Shape 310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47747" indent="-247747" defTabSz="449855">
              <a:spcBef>
                <a:spcPts val="2900"/>
              </a:spcBef>
              <a:defRPr sz="2925">
                <a:effectLst>
                  <a:outerShdw blurRad="19558" dist="1955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From the light’s view, caster interior edges do not contribute to the shadow volume.</a:t>
            </a:r>
          </a:p>
          <a:p>
            <a:pPr marL="247747" indent="-247747" defTabSz="449855">
              <a:spcBef>
                <a:spcPts val="2900"/>
              </a:spcBef>
              <a:defRPr sz="2925">
                <a:effectLst>
                  <a:outerShdw blurRad="19558" dist="1955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  <a:p>
            <a:pPr marL="247747" indent="-247747" defTabSz="449855">
              <a:spcBef>
                <a:spcPts val="2900"/>
              </a:spcBef>
              <a:defRPr sz="2925">
                <a:effectLst>
                  <a:outerShdw blurRad="19558" dist="1955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  <a:p>
            <a:pPr marL="247747" indent="-247747" defTabSz="449855">
              <a:spcBef>
                <a:spcPts val="2900"/>
              </a:spcBef>
              <a:defRPr sz="2925">
                <a:effectLst>
                  <a:outerShdw blurRad="19558" dist="1955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  <a:p>
            <a:pPr marL="247747" indent="-247747" defTabSz="449855">
              <a:spcBef>
                <a:spcPts val="2900"/>
              </a:spcBef>
              <a:defRPr sz="2925">
                <a:effectLst>
                  <a:outerShdw blurRad="19558" dist="1955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  <a:p>
            <a:pPr marL="247747" indent="-247747" defTabSz="449855">
              <a:spcBef>
                <a:spcPts val="2900"/>
              </a:spcBef>
              <a:defRPr sz="2925">
                <a:effectLst>
                  <a:outerShdw blurRad="19558" dist="1955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  <a:p>
            <a:pPr marL="247747" indent="-247747" defTabSz="449855">
              <a:spcBef>
                <a:spcPts val="2900"/>
              </a:spcBef>
              <a:defRPr sz="2925">
                <a:effectLst>
                  <a:outerShdw blurRad="19558" dist="1955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  <a:p>
            <a:pPr marL="247747" indent="-247747" defTabSz="449855">
              <a:spcBef>
                <a:spcPts val="2900"/>
              </a:spcBef>
              <a:defRPr sz="2925">
                <a:effectLst>
                  <a:outerShdw blurRad="19558" dist="19558" dir="27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Finding the silhouette edge gets rid of many useless shadow volume polygons.</a:t>
            </a:r>
          </a:p>
        </p:txBody>
      </p:sp>
      <p:sp>
        <p:nvSpPr>
          <p:cNvPr id="312" name="Shape 312"/>
          <p:cNvSpPr/>
          <p:nvPr/>
        </p:nvSpPr>
        <p:spPr>
          <a:xfrm>
            <a:off x="3901704" y="3352791"/>
            <a:ext cx="3793068" cy="3576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545"/>
                </a:moveTo>
                <a:lnTo>
                  <a:pt x="4320" y="655"/>
                </a:lnTo>
                <a:lnTo>
                  <a:pt x="11109" y="0"/>
                </a:lnTo>
                <a:lnTo>
                  <a:pt x="17280" y="2618"/>
                </a:lnTo>
                <a:lnTo>
                  <a:pt x="21600" y="9818"/>
                </a:lnTo>
                <a:lnTo>
                  <a:pt x="19749" y="15709"/>
                </a:lnTo>
                <a:lnTo>
                  <a:pt x="15429" y="20945"/>
                </a:lnTo>
                <a:lnTo>
                  <a:pt x="4937" y="21600"/>
                </a:lnTo>
                <a:lnTo>
                  <a:pt x="1234" y="17673"/>
                </a:lnTo>
                <a:lnTo>
                  <a:pt x="5554" y="11782"/>
                </a:lnTo>
                <a:lnTo>
                  <a:pt x="6171" y="5891"/>
                </a:lnTo>
                <a:lnTo>
                  <a:pt x="617" y="8509"/>
                </a:lnTo>
                <a:lnTo>
                  <a:pt x="0" y="6545"/>
                </a:lnTo>
                <a:close/>
              </a:path>
            </a:pathLst>
          </a:custGeom>
          <a:solidFill>
            <a:srgbClr val="6EA0B0"/>
          </a:solidFill>
          <a:ln w="38100">
            <a:solidFill>
              <a:srgbClr val="FF66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313" name="Shape 313"/>
          <p:cNvSpPr/>
          <p:nvPr/>
        </p:nvSpPr>
        <p:spPr>
          <a:xfrm>
            <a:off x="4660319" y="3461162"/>
            <a:ext cx="325121" cy="86698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14" name="Shape 314"/>
          <p:cNvSpPr/>
          <p:nvPr/>
        </p:nvSpPr>
        <p:spPr>
          <a:xfrm flipV="1">
            <a:off x="3901704" y="4328149"/>
            <a:ext cx="1083734" cy="10837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15" name="Shape 315"/>
          <p:cNvSpPr/>
          <p:nvPr/>
        </p:nvSpPr>
        <p:spPr>
          <a:xfrm flipV="1">
            <a:off x="5852426" y="3352790"/>
            <a:ext cx="1" cy="65024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16" name="Shape 316"/>
          <p:cNvSpPr/>
          <p:nvPr/>
        </p:nvSpPr>
        <p:spPr>
          <a:xfrm flipH="1" flipV="1">
            <a:off x="5852424" y="4003031"/>
            <a:ext cx="433494" cy="97536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17" name="Shape 317"/>
          <p:cNvSpPr/>
          <p:nvPr/>
        </p:nvSpPr>
        <p:spPr>
          <a:xfrm flipV="1">
            <a:off x="5527306" y="4003030"/>
            <a:ext cx="325121" cy="866987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18" name="Shape 318"/>
          <p:cNvSpPr/>
          <p:nvPr/>
        </p:nvSpPr>
        <p:spPr>
          <a:xfrm>
            <a:off x="5527304" y="4870016"/>
            <a:ext cx="758614" cy="10837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19" name="Shape 319"/>
          <p:cNvSpPr/>
          <p:nvPr/>
        </p:nvSpPr>
        <p:spPr>
          <a:xfrm flipH="1" flipV="1">
            <a:off x="5527304" y="4870017"/>
            <a:ext cx="433494" cy="866987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0" name="Shape 320"/>
          <p:cNvSpPr/>
          <p:nvPr/>
        </p:nvSpPr>
        <p:spPr>
          <a:xfrm flipV="1">
            <a:off x="5310557" y="4870016"/>
            <a:ext cx="216748" cy="75861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1" name="Shape 321"/>
          <p:cNvSpPr/>
          <p:nvPr/>
        </p:nvSpPr>
        <p:spPr>
          <a:xfrm flipV="1">
            <a:off x="4877064" y="5628629"/>
            <a:ext cx="433494" cy="54186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2" name="Shape 322"/>
          <p:cNvSpPr/>
          <p:nvPr/>
        </p:nvSpPr>
        <p:spPr>
          <a:xfrm flipH="1" flipV="1">
            <a:off x="5310557" y="5628629"/>
            <a:ext cx="433494" cy="86698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3" name="Shape 323"/>
          <p:cNvSpPr/>
          <p:nvPr/>
        </p:nvSpPr>
        <p:spPr>
          <a:xfrm flipH="1">
            <a:off x="6285917" y="4328151"/>
            <a:ext cx="433494" cy="65024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4" name="Shape 324"/>
          <p:cNvSpPr/>
          <p:nvPr/>
        </p:nvSpPr>
        <p:spPr>
          <a:xfrm flipH="1" flipV="1">
            <a:off x="6285918" y="4978389"/>
            <a:ext cx="758615" cy="21674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5" name="Shape 325"/>
          <p:cNvSpPr/>
          <p:nvPr/>
        </p:nvSpPr>
        <p:spPr>
          <a:xfrm flipH="1">
            <a:off x="5960798" y="5628629"/>
            <a:ext cx="650241" cy="10837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6" name="Shape 326"/>
          <p:cNvSpPr/>
          <p:nvPr/>
        </p:nvSpPr>
        <p:spPr>
          <a:xfrm flipH="1" flipV="1">
            <a:off x="5960797" y="5737005"/>
            <a:ext cx="433494" cy="541867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7" name="Shape 327"/>
          <p:cNvSpPr/>
          <p:nvPr/>
        </p:nvSpPr>
        <p:spPr>
          <a:xfrm flipV="1">
            <a:off x="4985437" y="4003030"/>
            <a:ext cx="866988" cy="32512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8" name="Shape 328"/>
          <p:cNvSpPr/>
          <p:nvPr/>
        </p:nvSpPr>
        <p:spPr>
          <a:xfrm>
            <a:off x="4660317" y="3461162"/>
            <a:ext cx="1192108" cy="54186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29" name="Shape 329"/>
          <p:cNvSpPr/>
          <p:nvPr/>
        </p:nvSpPr>
        <p:spPr>
          <a:xfrm flipH="1" flipV="1">
            <a:off x="5852425" y="4003030"/>
            <a:ext cx="866988" cy="32512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0" name="Shape 330"/>
          <p:cNvSpPr/>
          <p:nvPr/>
        </p:nvSpPr>
        <p:spPr>
          <a:xfrm flipV="1">
            <a:off x="6719413" y="3786282"/>
            <a:ext cx="216747" cy="54186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1" name="Shape 331"/>
          <p:cNvSpPr/>
          <p:nvPr/>
        </p:nvSpPr>
        <p:spPr>
          <a:xfrm>
            <a:off x="6719412" y="4328151"/>
            <a:ext cx="975361" cy="65024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2" name="Shape 332"/>
          <p:cNvSpPr/>
          <p:nvPr/>
        </p:nvSpPr>
        <p:spPr>
          <a:xfrm>
            <a:off x="6719411" y="4328149"/>
            <a:ext cx="325120" cy="86698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3" name="Shape 333"/>
          <p:cNvSpPr/>
          <p:nvPr/>
        </p:nvSpPr>
        <p:spPr>
          <a:xfrm flipV="1">
            <a:off x="7044532" y="4978389"/>
            <a:ext cx="650241" cy="21674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4" name="Shape 334"/>
          <p:cNvSpPr/>
          <p:nvPr/>
        </p:nvSpPr>
        <p:spPr>
          <a:xfrm>
            <a:off x="7044531" y="5195136"/>
            <a:ext cx="325120" cy="75861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5" name="Shape 335"/>
          <p:cNvSpPr/>
          <p:nvPr/>
        </p:nvSpPr>
        <p:spPr>
          <a:xfrm flipV="1">
            <a:off x="5852425" y="3786282"/>
            <a:ext cx="1083734" cy="21674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6" name="Shape 336"/>
          <p:cNvSpPr/>
          <p:nvPr/>
        </p:nvSpPr>
        <p:spPr>
          <a:xfrm flipH="1" flipV="1">
            <a:off x="4985438" y="4328151"/>
            <a:ext cx="541868" cy="541867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7" name="Shape 337"/>
          <p:cNvSpPr/>
          <p:nvPr/>
        </p:nvSpPr>
        <p:spPr>
          <a:xfrm flipH="1">
            <a:off x="4877066" y="4870016"/>
            <a:ext cx="650241" cy="43349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8" name="Shape 338"/>
          <p:cNvSpPr/>
          <p:nvPr/>
        </p:nvSpPr>
        <p:spPr>
          <a:xfrm>
            <a:off x="4877064" y="5303510"/>
            <a:ext cx="433494" cy="32512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39" name="Shape 339"/>
          <p:cNvSpPr/>
          <p:nvPr/>
        </p:nvSpPr>
        <p:spPr>
          <a:xfrm flipV="1">
            <a:off x="4118451" y="6170497"/>
            <a:ext cx="758615" cy="10837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0" name="Shape 340"/>
          <p:cNvSpPr/>
          <p:nvPr/>
        </p:nvSpPr>
        <p:spPr>
          <a:xfrm flipH="1">
            <a:off x="4768691" y="6170497"/>
            <a:ext cx="108374" cy="758615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1" name="Shape 341"/>
          <p:cNvSpPr/>
          <p:nvPr/>
        </p:nvSpPr>
        <p:spPr>
          <a:xfrm>
            <a:off x="4877066" y="6170496"/>
            <a:ext cx="866987" cy="325120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2" name="Shape 342"/>
          <p:cNvSpPr/>
          <p:nvPr/>
        </p:nvSpPr>
        <p:spPr>
          <a:xfrm flipH="1">
            <a:off x="4768692" y="6495616"/>
            <a:ext cx="975361" cy="43349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3" name="Shape 343"/>
          <p:cNvSpPr/>
          <p:nvPr/>
        </p:nvSpPr>
        <p:spPr>
          <a:xfrm>
            <a:off x="5310558" y="5628629"/>
            <a:ext cx="650241" cy="10837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4" name="Shape 344"/>
          <p:cNvSpPr/>
          <p:nvPr/>
        </p:nvSpPr>
        <p:spPr>
          <a:xfrm flipH="1">
            <a:off x="5744053" y="5737003"/>
            <a:ext cx="216747" cy="758615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5" name="Shape 345"/>
          <p:cNvSpPr/>
          <p:nvPr/>
        </p:nvSpPr>
        <p:spPr>
          <a:xfrm flipH="1" flipV="1">
            <a:off x="5744051" y="6495618"/>
            <a:ext cx="866988" cy="32512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6" name="Shape 346"/>
          <p:cNvSpPr/>
          <p:nvPr/>
        </p:nvSpPr>
        <p:spPr>
          <a:xfrm flipH="1">
            <a:off x="5960798" y="4978389"/>
            <a:ext cx="325121" cy="75861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7" name="Shape 347"/>
          <p:cNvSpPr/>
          <p:nvPr/>
        </p:nvSpPr>
        <p:spPr>
          <a:xfrm>
            <a:off x="6285919" y="4978390"/>
            <a:ext cx="325121" cy="65024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8" name="Shape 348"/>
          <p:cNvSpPr/>
          <p:nvPr/>
        </p:nvSpPr>
        <p:spPr>
          <a:xfrm flipH="1">
            <a:off x="6611039" y="5195136"/>
            <a:ext cx="433495" cy="433494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49" name="Shape 349"/>
          <p:cNvSpPr/>
          <p:nvPr/>
        </p:nvSpPr>
        <p:spPr>
          <a:xfrm flipH="1" flipV="1">
            <a:off x="6611037" y="5628631"/>
            <a:ext cx="758614" cy="32512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50" name="Shape 350"/>
          <p:cNvSpPr/>
          <p:nvPr/>
        </p:nvSpPr>
        <p:spPr>
          <a:xfrm flipH="1">
            <a:off x="6394293" y="5628630"/>
            <a:ext cx="216747" cy="65024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51" name="Shape 351"/>
          <p:cNvSpPr/>
          <p:nvPr/>
        </p:nvSpPr>
        <p:spPr>
          <a:xfrm flipV="1">
            <a:off x="6394292" y="5953750"/>
            <a:ext cx="975361" cy="325121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52" name="Shape 352"/>
          <p:cNvSpPr/>
          <p:nvPr/>
        </p:nvSpPr>
        <p:spPr>
          <a:xfrm>
            <a:off x="6394290" y="6278871"/>
            <a:ext cx="216748" cy="541867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53" name="Shape 353"/>
          <p:cNvSpPr/>
          <p:nvPr/>
        </p:nvSpPr>
        <p:spPr>
          <a:xfrm flipV="1">
            <a:off x="5744052" y="6278869"/>
            <a:ext cx="650241" cy="21674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54" name="Shape 354"/>
          <p:cNvSpPr/>
          <p:nvPr/>
        </p:nvSpPr>
        <p:spPr>
          <a:xfrm>
            <a:off x="4877066" y="5303509"/>
            <a:ext cx="1" cy="866988"/>
          </a:xfrm>
          <a:prstGeom prst="line">
            <a:avLst/>
          </a:prstGeom>
          <a:ln w="38100">
            <a:solidFill>
              <a:srgbClr val="FF66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355" name="Shape 355"/>
          <p:cNvSpPr/>
          <p:nvPr/>
        </p:nvSpPr>
        <p:spPr>
          <a:xfrm>
            <a:off x="10078984" y="3352791"/>
            <a:ext cx="3793068" cy="3576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545"/>
                </a:moveTo>
                <a:lnTo>
                  <a:pt x="4320" y="655"/>
                </a:lnTo>
                <a:lnTo>
                  <a:pt x="11109" y="0"/>
                </a:lnTo>
                <a:lnTo>
                  <a:pt x="17280" y="2618"/>
                </a:lnTo>
                <a:lnTo>
                  <a:pt x="21600" y="9818"/>
                </a:lnTo>
                <a:lnTo>
                  <a:pt x="19749" y="15709"/>
                </a:lnTo>
                <a:lnTo>
                  <a:pt x="15429" y="20945"/>
                </a:lnTo>
                <a:lnTo>
                  <a:pt x="4937" y="21600"/>
                </a:lnTo>
                <a:lnTo>
                  <a:pt x="1234" y="17673"/>
                </a:lnTo>
                <a:lnTo>
                  <a:pt x="5554" y="11782"/>
                </a:lnTo>
                <a:lnTo>
                  <a:pt x="6171" y="5891"/>
                </a:lnTo>
                <a:lnTo>
                  <a:pt x="617" y="8509"/>
                </a:lnTo>
                <a:lnTo>
                  <a:pt x="0" y="6545"/>
                </a:lnTo>
                <a:close/>
              </a:path>
            </a:pathLst>
          </a:custGeom>
          <a:solidFill>
            <a:srgbClr val="6EA0B0"/>
          </a:solidFill>
          <a:ln w="38100">
            <a:solidFill>
              <a:srgbClr val="FF66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356" name="Shape 356"/>
          <p:cNvSpPr/>
          <p:nvPr/>
        </p:nvSpPr>
        <p:spPr>
          <a:xfrm>
            <a:off x="8128264" y="5195138"/>
            <a:ext cx="1517228" cy="1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 &amp; Reading</a:t>
            </a:r>
          </a:p>
        </p:txBody>
      </p:sp>
      <p:sp>
        <p:nvSpPr>
          <p:cNvPr id="98" name="Shape 9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Slides from Real-time rendering Homepage (</a:t>
            </a:r>
            <a:r>
              <a:rPr>
                <a:hlinkClick r:id="rId2"/>
              </a:rPr>
              <a:t>http://www.realtimerendering.com/</a:t>
            </a:r>
            <a:r>
              <a:t>)</a:t>
            </a:r>
          </a:p>
          <a:p>
            <a:pPr lvl="1"/>
            <a:r>
              <a:t>Tomas Akenine-Möller</a:t>
            </a:r>
          </a:p>
          <a:p>
            <a:r>
              <a:t>Hearn &amp; Baker, Chapter 10</a:t>
            </a:r>
          </a:p>
          <a:p>
            <a:r>
              <a:t>Watt, Chapter 6 and 9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373887">
              <a:defRPr sz="3712">
                <a:effectLst>
                  <a:outerShdw blurRad="24384" dist="24384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sz="5000" dirty="0"/>
              <a:t>Shadow Mapping</a:t>
            </a:r>
          </a:p>
        </p:txBody>
      </p:sp>
      <p:sp>
        <p:nvSpPr>
          <p:cNvPr id="184" name="Shape 18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mapping and shadow volumes</a:t>
            </a:r>
          </a:p>
          <a:p>
            <a:pPr lvl="1"/>
            <a:r>
              <a:rPr lang="en-US" dirty="0"/>
              <a:t>Focus on shadow volumes, because currently most popular, and works on most hardware</a:t>
            </a:r>
          </a:p>
          <a:p>
            <a:r>
              <a:rPr lang="en-US" dirty="0"/>
              <a:t>Works in real time…</a:t>
            </a:r>
          </a:p>
          <a:p>
            <a:r>
              <a:rPr lang="en-US" dirty="0"/>
              <a:t>Shadow mapping is used in Pixar’s rendering software</a:t>
            </a:r>
          </a:p>
          <a:p>
            <a:pPr lvl="1"/>
            <a:r>
              <a:rPr lang="en-US" dirty="0"/>
              <a:t>Render from light’s  view (white is far and black is near)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6" name="image10.png" descr="shadfmlt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8446" y="6397260"/>
            <a:ext cx="4444087" cy="3347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CDBC-FDB0-AE4D-99DA-4D2A2AEE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8CCE-2CD9-CF48-9365-96BC8018E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 from light’s  view (white is far and black is near)</a:t>
            </a:r>
          </a:p>
          <a:p>
            <a:pPr lvl="1"/>
            <a:r>
              <a:rPr lang="en-US" dirty="0"/>
              <a:t>Shadow mapping is used in Pixar’s rendering software</a:t>
            </a:r>
          </a:p>
        </p:txBody>
      </p:sp>
      <p:pic>
        <p:nvPicPr>
          <p:cNvPr id="4" name="image10.png" descr="shadfmlt">
            <a:extLst>
              <a:ext uri="{FF2B5EF4-FFF2-40B4-BE49-F238E27FC236}">
                <a16:creationId xmlns:a16="http://schemas.microsoft.com/office/drawing/2014/main" id="{12F5039B-612D-6B4D-B6DA-1EBEFF375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2106" y="3352224"/>
            <a:ext cx="7479489" cy="56335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715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the Shadow Map</a:t>
            </a:r>
          </a:p>
        </p:txBody>
      </p:sp>
      <p:sp>
        <p:nvSpPr>
          <p:cNvPr id="188" name="Shape 18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2pPr>
              <a:buClr>
                <a:srgbClr val="CCAF0A"/>
              </a:buClr>
              <a:defRPr>
                <a:solidFill>
                  <a:srgbClr val="3B3B3B"/>
                </a:solidFill>
              </a:defRPr>
            </a:lvl2pPr>
          </a:lstStyle>
          <a:p>
            <a:r>
              <a:t>When scene is viewed, check viewed location in light's shadow buffer</a:t>
            </a:r>
          </a:p>
          <a:p>
            <a:pPr lvl="1"/>
            <a:r>
              <a:t>If point's depth is (epsilon) greater than shadow depth, object is in shadow.</a:t>
            </a:r>
          </a:p>
        </p:txBody>
      </p:sp>
      <p:sp>
        <p:nvSpPr>
          <p:cNvPr id="190" name="Shape 190"/>
          <p:cNvSpPr/>
          <p:nvPr/>
        </p:nvSpPr>
        <p:spPr>
          <a:xfrm>
            <a:off x="4118451" y="5527042"/>
            <a:ext cx="325121" cy="325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800"/>
                </a:moveTo>
                <a:lnTo>
                  <a:pt x="14522" y="0"/>
                </a:lnTo>
                <a:lnTo>
                  <a:pt x="14155" y="5325"/>
                </a:lnTo>
                <a:lnTo>
                  <a:pt x="18380" y="4457"/>
                </a:lnTo>
                <a:lnTo>
                  <a:pt x="16702" y="7315"/>
                </a:lnTo>
                <a:lnTo>
                  <a:pt x="21097" y="8137"/>
                </a:lnTo>
                <a:lnTo>
                  <a:pt x="17607" y="10475"/>
                </a:lnTo>
                <a:lnTo>
                  <a:pt x="21600" y="13290"/>
                </a:lnTo>
                <a:lnTo>
                  <a:pt x="16837" y="12942"/>
                </a:lnTo>
                <a:lnTo>
                  <a:pt x="18145" y="18095"/>
                </a:lnTo>
                <a:lnTo>
                  <a:pt x="14020" y="14457"/>
                </a:lnTo>
                <a:lnTo>
                  <a:pt x="13247" y="19737"/>
                </a:lnTo>
                <a:lnTo>
                  <a:pt x="10532" y="14935"/>
                </a:lnTo>
                <a:lnTo>
                  <a:pt x="8485" y="21600"/>
                </a:lnTo>
                <a:lnTo>
                  <a:pt x="7715" y="15627"/>
                </a:lnTo>
                <a:lnTo>
                  <a:pt x="4762" y="17617"/>
                </a:lnTo>
                <a:lnTo>
                  <a:pt x="5667" y="13937"/>
                </a:lnTo>
                <a:lnTo>
                  <a:pt x="135" y="14587"/>
                </a:lnTo>
                <a:lnTo>
                  <a:pt x="3722" y="11775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7312" y="6320"/>
                </a:lnTo>
                <a:lnTo>
                  <a:pt x="8352" y="2295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grpSp>
        <p:nvGrpSpPr>
          <p:cNvPr id="196" name="Group 196"/>
          <p:cNvGrpSpPr/>
          <p:nvPr/>
        </p:nvGrpSpPr>
        <p:grpSpPr>
          <a:xfrm>
            <a:off x="5960799" y="8127999"/>
            <a:ext cx="975361" cy="650242"/>
            <a:chOff x="0" y="0"/>
            <a:chExt cx="975360" cy="650240"/>
          </a:xfrm>
        </p:grpSpPr>
        <p:grpSp>
          <p:nvGrpSpPr>
            <p:cNvPr id="193" name="Group 193"/>
            <p:cNvGrpSpPr/>
            <p:nvPr/>
          </p:nvGrpSpPr>
          <p:grpSpPr>
            <a:xfrm>
              <a:off x="-1" y="-1"/>
              <a:ext cx="975362" cy="650242"/>
              <a:chOff x="0" y="0"/>
              <a:chExt cx="975360" cy="650240"/>
            </a:xfrm>
          </p:grpSpPr>
          <p:sp>
            <p:nvSpPr>
              <p:cNvPr id="191" name="Shape 191"/>
              <p:cNvSpPr/>
              <p:nvPr/>
            </p:nvSpPr>
            <p:spPr>
              <a:xfrm flipH="1">
                <a:off x="0" y="-1"/>
                <a:ext cx="731520" cy="650242"/>
              </a:xfrm>
              <a:prstGeom prst="line">
                <a:avLst/>
              </a:prstGeom>
              <a:noFill/>
              <a:ln w="25400" cap="flat">
                <a:solidFill>
                  <a:srgbClr val="8000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23">
                  <a:defRPr sz="1600" i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92" name="Shape 192"/>
              <p:cNvSpPr/>
              <p:nvPr/>
            </p:nvSpPr>
            <p:spPr>
              <a:xfrm flipV="1">
                <a:off x="0" y="361244"/>
                <a:ext cx="975361" cy="288997"/>
              </a:xfrm>
              <a:prstGeom prst="line">
                <a:avLst/>
              </a:prstGeom>
              <a:noFill/>
              <a:ln w="25400" cap="flat">
                <a:solidFill>
                  <a:srgbClr val="80008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23">
                  <a:defRPr sz="1600" i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</p:grpSp>
        <p:sp>
          <p:nvSpPr>
            <p:cNvPr id="194" name="Shape 194"/>
            <p:cNvSpPr/>
            <p:nvPr/>
          </p:nvSpPr>
          <p:spPr>
            <a:xfrm>
              <a:off x="609600" y="118225"/>
              <a:ext cx="250614" cy="268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0305" extrusionOk="0">
                  <a:moveTo>
                    <a:pt x="0" y="0"/>
                  </a:moveTo>
                  <a:cubicBezTo>
                    <a:pt x="4659" y="186"/>
                    <a:pt x="9318" y="372"/>
                    <a:pt x="12706" y="2234"/>
                  </a:cubicBezTo>
                  <a:cubicBezTo>
                    <a:pt x="16094" y="4097"/>
                    <a:pt x="19059" y="8193"/>
                    <a:pt x="20329" y="11172"/>
                  </a:cubicBezTo>
                  <a:cubicBezTo>
                    <a:pt x="21600" y="14152"/>
                    <a:pt x="20329" y="21600"/>
                    <a:pt x="20329" y="20110"/>
                  </a:cubicBezTo>
                </a:path>
              </a:pathLst>
            </a:custGeom>
            <a:noFill/>
            <a:ln w="38100" cap="flat">
              <a:solidFill>
                <a:srgbClr val="80008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195" name="Shape 195"/>
            <p:cNvSpPr/>
            <p:nvPr/>
          </p:nvSpPr>
          <p:spPr>
            <a:xfrm rot="19946642">
              <a:off x="731519" y="147781"/>
              <a:ext cx="91442" cy="206895"/>
            </a:xfrm>
            <a:prstGeom prst="ellipse">
              <a:avLst/>
            </a:prstGeom>
            <a:solidFill>
              <a:srgbClr val="6EA0B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sp>
        <p:nvSpPr>
          <p:cNvPr id="197" name="Shape 197"/>
          <p:cNvSpPr/>
          <p:nvPr/>
        </p:nvSpPr>
        <p:spPr>
          <a:xfrm>
            <a:off x="8995250" y="6827522"/>
            <a:ext cx="1192108" cy="1950721"/>
          </a:xfrm>
          <a:prstGeom prst="line">
            <a:avLst/>
          </a:prstGeom>
          <a:ln w="38100">
            <a:solidFill>
              <a:srgbClr val="00008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98" name="Shape 198"/>
          <p:cNvSpPr/>
          <p:nvPr/>
        </p:nvSpPr>
        <p:spPr>
          <a:xfrm>
            <a:off x="8995252" y="4985174"/>
            <a:ext cx="1" cy="1842348"/>
          </a:xfrm>
          <a:prstGeom prst="line">
            <a:avLst/>
          </a:prstGeom>
          <a:ln w="38100">
            <a:solidFill>
              <a:srgbClr val="00008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99" name="Shape 199"/>
          <p:cNvSpPr/>
          <p:nvPr/>
        </p:nvSpPr>
        <p:spPr>
          <a:xfrm flipV="1">
            <a:off x="6827786" y="7044269"/>
            <a:ext cx="2275841" cy="1300481"/>
          </a:xfrm>
          <a:prstGeom prst="line">
            <a:avLst/>
          </a:prstGeom>
          <a:ln w="25400">
            <a:solidFill>
              <a:srgbClr val="00CCFF"/>
            </a:solidFill>
            <a:prstDash val="dash"/>
            <a:tailEnd type="triangle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00" name="Shape 200"/>
          <p:cNvSpPr/>
          <p:nvPr/>
        </p:nvSpPr>
        <p:spPr>
          <a:xfrm flipH="1">
            <a:off x="5418932" y="4985174"/>
            <a:ext cx="1" cy="1625601"/>
          </a:xfrm>
          <a:prstGeom prst="line">
            <a:avLst/>
          </a:prstGeom>
          <a:ln w="139700">
            <a:solidFill>
              <a:srgbClr val="969696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01" name="Shape 201"/>
          <p:cNvSpPr/>
          <p:nvPr/>
        </p:nvSpPr>
        <p:spPr>
          <a:xfrm>
            <a:off x="4335197" y="5635415"/>
            <a:ext cx="3467948" cy="21674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02" name="Shape 202"/>
          <p:cNvSpPr/>
          <p:nvPr/>
        </p:nvSpPr>
        <p:spPr>
          <a:xfrm>
            <a:off x="4335198" y="5743787"/>
            <a:ext cx="2600961" cy="108373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03" name="Shape 203"/>
          <p:cNvSpPr/>
          <p:nvPr/>
        </p:nvSpPr>
        <p:spPr>
          <a:xfrm>
            <a:off x="3982363" y="6635761"/>
            <a:ext cx="1500411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shadow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depth map</a:t>
            </a:r>
          </a:p>
        </p:txBody>
      </p:sp>
      <p:sp>
        <p:nvSpPr>
          <p:cNvPr id="204" name="Shape 204"/>
          <p:cNvSpPr/>
          <p:nvPr/>
        </p:nvSpPr>
        <p:spPr>
          <a:xfrm>
            <a:off x="4335198" y="5743789"/>
            <a:ext cx="5852162" cy="303445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05" name="Shape 205"/>
          <p:cNvSpPr/>
          <p:nvPr/>
        </p:nvSpPr>
        <p:spPr>
          <a:xfrm flipV="1">
            <a:off x="4335198" y="4985175"/>
            <a:ext cx="4660055" cy="65024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06" name="Shape 206"/>
          <p:cNvSpPr/>
          <p:nvPr/>
        </p:nvSpPr>
        <p:spPr>
          <a:xfrm>
            <a:off x="5420739" y="5486166"/>
            <a:ext cx="1" cy="253341"/>
          </a:xfrm>
          <a:prstGeom prst="line">
            <a:avLst/>
          </a:prstGeom>
          <a:ln w="25400">
            <a:solidFill>
              <a:srgbClr val="000080"/>
            </a:solidFill>
            <a:headEnd type="oval"/>
            <a:tailEnd type="oval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07" name="Shape 207"/>
          <p:cNvSpPr/>
          <p:nvPr/>
        </p:nvSpPr>
        <p:spPr>
          <a:xfrm>
            <a:off x="5420739" y="6181561"/>
            <a:ext cx="1" cy="117874"/>
          </a:xfrm>
          <a:prstGeom prst="line">
            <a:avLst/>
          </a:prstGeom>
          <a:ln w="25400">
            <a:solidFill>
              <a:srgbClr val="000080"/>
            </a:solidFill>
            <a:headEnd type="oval"/>
            <a:tailEnd type="oval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08" name="Shape 208"/>
          <p:cNvSpPr/>
          <p:nvPr/>
        </p:nvSpPr>
        <p:spPr>
          <a:xfrm flipH="1" flipV="1">
            <a:off x="4317135" y="5662508"/>
            <a:ext cx="4786490" cy="1381761"/>
          </a:xfrm>
          <a:prstGeom prst="line">
            <a:avLst/>
          </a:prstGeom>
          <a:ln w="25400">
            <a:solidFill>
              <a:srgbClr val="FFFF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09" name="Shape 209"/>
          <p:cNvSpPr/>
          <p:nvPr/>
        </p:nvSpPr>
        <p:spPr>
          <a:xfrm flipH="1">
            <a:off x="6936157" y="5852162"/>
            <a:ext cx="866988" cy="97536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0" name="Shape 210"/>
          <p:cNvSpPr/>
          <p:nvPr/>
        </p:nvSpPr>
        <p:spPr>
          <a:xfrm>
            <a:off x="5418932" y="5748070"/>
            <a:ext cx="1" cy="424931"/>
          </a:xfrm>
          <a:prstGeom prst="line">
            <a:avLst/>
          </a:prstGeom>
          <a:ln w="25400">
            <a:solidFill>
              <a:srgbClr val="FF0000"/>
            </a:solidFill>
            <a:headEnd type="oval"/>
            <a:tailEnd type="oval"/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11" name="Shape 211"/>
          <p:cNvSpPr/>
          <p:nvPr/>
        </p:nvSpPr>
        <p:spPr>
          <a:xfrm>
            <a:off x="10414319" y="5779579"/>
            <a:ext cx="3377528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each pixel, compare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distance to light     with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depth     stored in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shadow map</a:t>
            </a:r>
          </a:p>
        </p:txBody>
      </p:sp>
      <p:sp>
        <p:nvSpPr>
          <p:cNvPr id="212" name="Shape 212"/>
          <p:cNvSpPr/>
          <p:nvPr/>
        </p:nvSpPr>
        <p:spPr>
          <a:xfrm rot="10800000">
            <a:off x="5254113" y="5858936"/>
            <a:ext cx="316090" cy="27319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FF00"/>
          </a:solidFill>
          <a:ln w="12700">
            <a:solidFill>
              <a:srgbClr val="000000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13" name="Shape 213"/>
          <p:cNvSpPr/>
          <p:nvPr/>
        </p:nvSpPr>
        <p:spPr>
          <a:xfrm rot="10800000">
            <a:off x="11945038" y="6734953"/>
            <a:ext cx="316091" cy="27319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FF00"/>
          </a:solidFill>
          <a:ln w="12700">
            <a:solidFill>
              <a:srgbClr val="000000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14" name="Shape 214"/>
          <p:cNvSpPr/>
          <p:nvPr/>
        </p:nvSpPr>
        <p:spPr>
          <a:xfrm rot="10800000">
            <a:off x="8968159" y="6915573"/>
            <a:ext cx="316089" cy="27319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C99FF"/>
          </a:solidFill>
          <a:ln w="12700">
            <a:solidFill>
              <a:srgbClr val="000000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15" name="Shape 215"/>
          <p:cNvSpPr/>
          <p:nvPr/>
        </p:nvSpPr>
        <p:spPr>
          <a:xfrm rot="10800000">
            <a:off x="12740905" y="6357796"/>
            <a:ext cx="316090" cy="2731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C99FF"/>
          </a:solidFill>
          <a:ln w="12700">
            <a:solidFill>
              <a:srgbClr val="000000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216" name="Shape 216"/>
          <p:cNvSpPr/>
          <p:nvPr/>
        </p:nvSpPr>
        <p:spPr>
          <a:xfrm rot="10800000">
            <a:off x="7067108" y="6353387"/>
            <a:ext cx="316090" cy="27319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FF00"/>
          </a:solidFill>
          <a:ln w="12700">
            <a:solidFill>
              <a:srgbClr val="000000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Result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75C9A9-BE50-4A4C-B2A8-D1E63B0CC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0" name="image11.png" descr="shadmap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439" y="2113280"/>
            <a:ext cx="8778241" cy="6583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3478-7FF3-E24F-AD70-40A91E9D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 in 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35D9A-09E0-F74C-ADAF-94A6DA970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Map Creation: Shadow Texture</a:t>
            </a:r>
          </a:p>
          <a:p>
            <a:pPr lvl="1"/>
            <a:r>
              <a:rPr lang="en-US" dirty="0" err="1"/>
              <a:t>glGenTextures</a:t>
            </a:r>
            <a:r>
              <a:rPr lang="en-US" dirty="0"/>
              <a:t>(1, &amp;</a:t>
            </a:r>
            <a:r>
              <a:rPr lang="en-US" dirty="0" err="1"/>
              <a:t>shadowTex</a:t>
            </a:r>
            <a:r>
              <a:rPr lang="en-US" dirty="0"/>
              <a:t>);</a:t>
            </a:r>
          </a:p>
          <a:p>
            <a:pPr lvl="1"/>
            <a:r>
              <a:rPr lang="en-US" dirty="0" err="1"/>
              <a:t>glBindTexture</a:t>
            </a:r>
            <a:r>
              <a:rPr lang="en-US" dirty="0"/>
              <a:t>(GL_TEXTURE_2D, </a:t>
            </a:r>
            <a:r>
              <a:rPr lang="en-US" dirty="0" err="1"/>
              <a:t>shadowTex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glTexImage2D(GL_TEXTURE_2D, 0,GL_RGB32F, 1024, 1024, 0,GL_RGB, GL_FLOAT, 0);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(GL_TEXTURE_2D, GL_TEXTURE_MAG_FILTER, GL_LINEAR);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(GL_TEXTURE_2D, GL_TEXTURE_MIN_FILTER, GL_LINEAR);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(GL_TEXTURE_2D, GL_TEXTURE_WRAP_S, GL_CLAMP_TO_EDGE);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(GL_TEXTURE_2D, GL_TEXTURE_WRAP_T, GL_CLAMP_TO_EDGE);</a:t>
            </a:r>
          </a:p>
        </p:txBody>
      </p:sp>
    </p:spTree>
    <p:extLst>
      <p:ext uri="{BB962C8B-B14F-4D97-AF65-F5344CB8AC3E}">
        <p14:creationId xmlns:p14="http://schemas.microsoft.com/office/powerpoint/2010/main" val="240859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3478-7FF3-E24F-AD70-40A91E9D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 in 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35D9A-09E0-F74C-ADAF-94A6DA970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Map Creation: Depth Buffer</a:t>
            </a:r>
          </a:p>
          <a:p>
            <a:pPr lvl="1"/>
            <a:r>
              <a:rPr lang="en-US" dirty="0" err="1"/>
              <a:t>glGenTextures</a:t>
            </a:r>
            <a:r>
              <a:rPr lang="en-US" dirty="0"/>
              <a:t>(1, &amp;</a:t>
            </a:r>
            <a:r>
              <a:rPr lang="en-US" dirty="0" err="1"/>
              <a:t>shadowDepth</a:t>
            </a:r>
            <a:r>
              <a:rPr lang="en-US" dirty="0"/>
              <a:t>);</a:t>
            </a:r>
          </a:p>
          <a:p>
            <a:pPr lvl="1"/>
            <a:r>
              <a:rPr lang="en-US" dirty="0" err="1"/>
              <a:t>glBindTexture</a:t>
            </a:r>
            <a:r>
              <a:rPr lang="en-US" dirty="0"/>
              <a:t>(GL_TEXTURE_2D, </a:t>
            </a:r>
            <a:r>
              <a:rPr lang="en-US" dirty="0" err="1"/>
              <a:t>shadowDepth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glTexImage2D(GL_TEXTURE_2D, 0,GL_DEPTH_COMPONENT32F, 1024, 1024, 0,GL_DEPTH_COMPONENT, GL_FLOAT, 0);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(GL_TEXTURE_2D, GL_TEXTURE_MAG_FILTER, GL_LINEAR);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(GL_TEXTURE_2D, GL_TEXTURE_MIN_FILTER, GL_LINEAR);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(GL_TEXTURE_2D, GL_TEXTURE_WRAP_S, GL_CLAMP_TO_EDGE);</a:t>
            </a:r>
          </a:p>
          <a:p>
            <a:pPr lvl="1"/>
            <a:r>
              <a:rPr lang="en-US" dirty="0" err="1"/>
              <a:t>glTexParameteri</a:t>
            </a:r>
            <a:r>
              <a:rPr lang="en-US" dirty="0"/>
              <a:t>(GL_TEXTURE_2D, GL_TEXTURE_WRAP_T, GL_CLAMP_TO_EDGE);</a:t>
            </a:r>
          </a:p>
        </p:txBody>
      </p:sp>
    </p:spTree>
    <p:extLst>
      <p:ext uri="{BB962C8B-B14F-4D97-AF65-F5344CB8AC3E}">
        <p14:creationId xmlns:p14="http://schemas.microsoft.com/office/powerpoint/2010/main" val="1606753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3478-7FF3-E24F-AD70-40A91E9D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Mapping in OpenGL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35D9A-09E0-F74C-ADAF-94A6DA970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Map Creation: FBO</a:t>
            </a:r>
          </a:p>
          <a:p>
            <a:pPr lvl="1"/>
            <a:r>
              <a:rPr lang="en-US" dirty="0" err="1"/>
              <a:t>glGenFramebuffers</a:t>
            </a:r>
            <a:r>
              <a:rPr lang="en-US" dirty="0"/>
              <a:t>(1, </a:t>
            </a:r>
            <a:r>
              <a:rPr lang="en-US" b="1" dirty="0"/>
              <a:t>&amp;</a:t>
            </a:r>
            <a:r>
              <a:rPr lang="en-US" dirty="0" err="1"/>
              <a:t>shadowFBO</a:t>
            </a:r>
            <a:r>
              <a:rPr lang="en-US" dirty="0"/>
              <a:t>); </a:t>
            </a:r>
          </a:p>
          <a:p>
            <a:pPr lvl="1"/>
            <a:r>
              <a:rPr lang="en-US" dirty="0" err="1"/>
              <a:t>glBindFramebuffer</a:t>
            </a:r>
            <a:r>
              <a:rPr lang="en-US" dirty="0"/>
              <a:t>(GL_FRAMEBUFFER, </a:t>
            </a:r>
            <a:r>
              <a:rPr lang="en-US" dirty="0" err="1"/>
              <a:t>shadowFBO</a:t>
            </a:r>
            <a:r>
              <a:rPr lang="en-US" dirty="0"/>
              <a:t>); </a:t>
            </a:r>
          </a:p>
          <a:p>
            <a:pPr lvl="1"/>
            <a:r>
              <a:rPr lang="en-US" dirty="0" err="1"/>
              <a:t>glFramebufferTexture</a:t>
            </a:r>
            <a:r>
              <a:rPr lang="en-US" dirty="0"/>
              <a:t>(GL_FRAMEBUFFER, GL_COLOR_ATTACHMENT0, </a:t>
            </a:r>
            <a:r>
              <a:rPr lang="en-US" dirty="0" err="1"/>
              <a:t>shadowTex</a:t>
            </a:r>
            <a:r>
              <a:rPr lang="en-US" dirty="0"/>
              <a:t>, 0);</a:t>
            </a:r>
          </a:p>
          <a:p>
            <a:pPr lvl="1"/>
            <a:r>
              <a:rPr lang="en-US" dirty="0" err="1"/>
              <a:t>glFramebufferTexture</a:t>
            </a:r>
            <a:r>
              <a:rPr lang="en-US" dirty="0"/>
              <a:t>(GL_FRAMEBUFFER, GL_DEPTH_ATTACHMENT, </a:t>
            </a:r>
            <a:r>
              <a:rPr lang="en-US" dirty="0" err="1"/>
              <a:t>shadowDepth</a:t>
            </a:r>
            <a:r>
              <a:rPr lang="en-US" dirty="0"/>
              <a:t>, 0);</a:t>
            </a:r>
          </a:p>
          <a:p>
            <a:pPr lvl="1"/>
            <a:r>
              <a:rPr lang="en-US" dirty="0" err="1"/>
              <a:t>GLenum</a:t>
            </a:r>
            <a:r>
              <a:rPr lang="en-US" dirty="0"/>
              <a:t> </a:t>
            </a:r>
            <a:r>
              <a:rPr lang="en-US" dirty="0" err="1"/>
              <a:t>drawBuffers</a:t>
            </a:r>
            <a:r>
              <a:rPr lang="en-US" dirty="0"/>
              <a:t>[] = {GL_COLOR_ATTACHMENT0};</a:t>
            </a:r>
          </a:p>
          <a:p>
            <a:pPr lvl="1"/>
            <a:r>
              <a:rPr lang="en-US" dirty="0" err="1"/>
              <a:t>glDrawBuffers</a:t>
            </a:r>
            <a:r>
              <a:rPr lang="en-US" dirty="0"/>
              <a:t>(1, </a:t>
            </a:r>
            <a:r>
              <a:rPr lang="en-US" dirty="0" err="1"/>
              <a:t>drawBuffers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if(</a:t>
            </a:r>
            <a:r>
              <a:rPr lang="en-US" dirty="0" err="1"/>
              <a:t>glCheckFramebufferStatus</a:t>
            </a:r>
            <a:r>
              <a:rPr lang="en-US" dirty="0"/>
              <a:t>(GL_FRAMEBUFFER) != GL_FRAMEBUFFER_COMPLETE) </a:t>
            </a:r>
            <a:r>
              <a:rPr lang="en-US" dirty="0" err="1"/>
              <a:t>printf</a:t>
            </a:r>
            <a:r>
              <a:rPr lang="en-US" dirty="0"/>
              <a:t>("FBO Error\n");</a:t>
            </a:r>
          </a:p>
          <a:p>
            <a:pPr lvl="1"/>
            <a:r>
              <a:rPr lang="en-US" dirty="0" err="1"/>
              <a:t>glBindFramebuffer</a:t>
            </a:r>
            <a:r>
              <a:rPr lang="en-US" dirty="0"/>
              <a:t>(GL_FRAMEBUFFER, GL_NONE);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1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87D7-5161-BC46-AFC1-6AAF03DB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MVP Matrix for Depth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90030-D974-E94F-92C5-09C962A4C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Direction</a:t>
            </a:r>
          </a:p>
          <a:p>
            <a:pPr lvl="1"/>
            <a:r>
              <a:rPr lang="en-US" dirty="0" err="1"/>
              <a:t>glm</a:t>
            </a:r>
            <a:r>
              <a:rPr lang="en-US" b="1" dirty="0"/>
              <a:t>::</a:t>
            </a:r>
            <a:r>
              <a:rPr lang="en-US" dirty="0"/>
              <a:t>vec3 </a:t>
            </a:r>
            <a:r>
              <a:rPr lang="en-US" dirty="0" err="1"/>
              <a:t>lightPos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glm</a:t>
            </a:r>
            <a:r>
              <a:rPr lang="en-US" b="1" dirty="0"/>
              <a:t>::</a:t>
            </a:r>
            <a:r>
              <a:rPr lang="en-US" dirty="0"/>
              <a:t>vec3(3,3,3);</a:t>
            </a:r>
          </a:p>
          <a:p>
            <a:r>
              <a:rPr lang="en-US" dirty="0"/>
              <a:t>Compute the MVP matrix from the light's point of view</a:t>
            </a:r>
            <a:endParaRPr lang="en-US" i="1" dirty="0"/>
          </a:p>
          <a:p>
            <a:pPr lvl="1"/>
            <a:r>
              <a:rPr lang="en-US" dirty="0"/>
              <a:t>mat4 </a:t>
            </a:r>
            <a:r>
              <a:rPr lang="en-US" dirty="0" err="1"/>
              <a:t>shadowProjMat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ortho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/>
              <a:t>-</a:t>
            </a:r>
            <a:r>
              <a:rPr lang="en-US" dirty="0"/>
              <a:t>2,2,</a:t>
            </a:r>
            <a:r>
              <a:rPr lang="en-US" b="1" dirty="0"/>
              <a:t>-</a:t>
            </a:r>
            <a:r>
              <a:rPr lang="en-US" dirty="0"/>
              <a:t>2,2,0.01,10);</a:t>
            </a:r>
          </a:p>
          <a:p>
            <a:pPr lvl="1"/>
            <a:r>
              <a:rPr lang="en-US" dirty="0"/>
              <a:t>mat4 </a:t>
            </a:r>
            <a:r>
              <a:rPr lang="en-US" dirty="0" err="1"/>
              <a:t>shadowViewMat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lookAt</a:t>
            </a:r>
            <a:r>
              <a:rPr lang="en-US" dirty="0"/>
              <a:t>(</a:t>
            </a:r>
            <a:r>
              <a:rPr lang="en-US" dirty="0" err="1"/>
              <a:t>lightPos</a:t>
            </a:r>
            <a:r>
              <a:rPr lang="en-US" dirty="0"/>
              <a:t>, vec3(0,0,0), vec3(0,1,0));</a:t>
            </a:r>
          </a:p>
          <a:p>
            <a:pPr lvl="1"/>
            <a:r>
              <a:rPr lang="en-US" dirty="0"/>
              <a:t>mat4 </a:t>
            </a:r>
            <a:r>
              <a:rPr lang="en-US" dirty="0" err="1"/>
              <a:t>shadowMVP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shadowProjMat</a:t>
            </a:r>
            <a:r>
              <a:rPr lang="en-US" dirty="0"/>
              <a:t> </a:t>
            </a:r>
            <a:r>
              <a:rPr lang="en-US" b="1" dirty="0"/>
              <a:t>*</a:t>
            </a:r>
            <a:r>
              <a:rPr lang="en-US" dirty="0"/>
              <a:t> </a:t>
            </a:r>
            <a:r>
              <a:rPr lang="en-US" dirty="0" err="1"/>
              <a:t>shadowViewMat</a:t>
            </a:r>
            <a:r>
              <a:rPr lang="en-US" dirty="0"/>
              <a:t> </a:t>
            </a:r>
            <a:r>
              <a:rPr lang="en-US" b="1" dirty="0"/>
              <a:t>*</a:t>
            </a:r>
            <a:r>
              <a:rPr lang="en-US" dirty="0"/>
              <a:t> </a:t>
            </a:r>
            <a:r>
              <a:rPr lang="en-US" dirty="0" err="1"/>
              <a:t>modelMat</a:t>
            </a:r>
            <a:r>
              <a:rPr lang="en-US" dirty="0"/>
              <a:t>; </a:t>
            </a:r>
          </a:p>
          <a:p>
            <a:r>
              <a:rPr lang="en-US" dirty="0"/>
              <a:t>Set matrices</a:t>
            </a:r>
          </a:p>
          <a:p>
            <a:pPr lvl="1"/>
            <a:r>
              <a:rPr lang="en-US" dirty="0"/>
              <a:t>glUniformMatrix4fv(</a:t>
            </a:r>
            <a:r>
              <a:rPr lang="en-US" dirty="0" err="1"/>
              <a:t>loc</a:t>
            </a:r>
            <a:r>
              <a:rPr lang="en-US" dirty="0"/>
              <a:t>, 1, 0, </a:t>
            </a:r>
            <a:r>
              <a:rPr lang="en-US" dirty="0" err="1"/>
              <a:t>value_ptr</a:t>
            </a:r>
            <a:r>
              <a:rPr lang="en-US" dirty="0"/>
              <a:t>(</a:t>
            </a:r>
            <a:r>
              <a:rPr lang="en-US" dirty="0" err="1"/>
              <a:t>shadowMVP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4219209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0E3F-F394-B94B-B7E5-71B9EC76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Shaders to Create Shadow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95D4-29C4-7349-8785-C1771BFDC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Note: it is a different program from lighting program</a:t>
            </a:r>
          </a:p>
          <a:p>
            <a:r>
              <a:rPr lang="en-US" dirty="0"/>
              <a:t>Vertex Shader</a:t>
            </a:r>
          </a:p>
          <a:p>
            <a:pPr lvl="1"/>
            <a:r>
              <a:rPr lang="en-US" b="1" dirty="0"/>
              <a:t>#version 330 core</a:t>
            </a:r>
          </a:p>
          <a:p>
            <a:pPr lvl="1"/>
            <a:r>
              <a:rPr lang="en-US" b="1" dirty="0"/>
              <a:t>layout</a:t>
            </a:r>
            <a:r>
              <a:rPr lang="en-US" dirty="0"/>
              <a:t>(location </a:t>
            </a:r>
            <a:r>
              <a:rPr lang="en-US" b="1" dirty="0"/>
              <a:t>=</a:t>
            </a:r>
            <a:r>
              <a:rPr lang="en-US" dirty="0"/>
              <a:t> 0)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vec3</a:t>
            </a:r>
            <a:r>
              <a:rPr lang="en-US" dirty="0"/>
              <a:t> </a:t>
            </a:r>
            <a:r>
              <a:rPr lang="en-US" dirty="0" err="1"/>
              <a:t>in_Position</a:t>
            </a:r>
            <a:r>
              <a:rPr lang="en-US" dirty="0"/>
              <a:t>;</a:t>
            </a:r>
          </a:p>
          <a:p>
            <a:pPr lvl="1"/>
            <a:r>
              <a:rPr lang="en-US" b="1" dirty="0"/>
              <a:t>uniform</a:t>
            </a:r>
            <a:r>
              <a:rPr lang="en-US" dirty="0"/>
              <a:t> </a:t>
            </a:r>
            <a:r>
              <a:rPr lang="en-US" b="1" dirty="0"/>
              <a:t>mat4</a:t>
            </a:r>
            <a:r>
              <a:rPr lang="en-US" dirty="0"/>
              <a:t> </a:t>
            </a:r>
            <a:r>
              <a:rPr lang="en-US" dirty="0" err="1"/>
              <a:t>shadowMVP</a:t>
            </a:r>
            <a:r>
              <a:rPr lang="en-US" dirty="0"/>
              <a:t>;</a:t>
            </a:r>
          </a:p>
          <a:p>
            <a:pPr lvl="1"/>
            <a:r>
              <a:rPr lang="en-US" b="1" dirty="0"/>
              <a:t>void</a:t>
            </a:r>
            <a:r>
              <a:rPr lang="en-US" dirty="0"/>
              <a:t> main(){</a:t>
            </a:r>
          </a:p>
          <a:p>
            <a:pPr marL="286130" lvl="1" indent="0">
              <a:buNone/>
            </a:pPr>
            <a:r>
              <a:rPr lang="en-US" dirty="0"/>
              <a:t>    </a:t>
            </a:r>
            <a:r>
              <a:rPr lang="en-US" dirty="0" err="1"/>
              <a:t>gl_Position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shadowMVP</a:t>
            </a:r>
            <a:r>
              <a:rPr lang="en-US" dirty="0"/>
              <a:t> </a:t>
            </a:r>
            <a:r>
              <a:rPr lang="en-US" b="1" dirty="0"/>
              <a:t>* vec4</a:t>
            </a:r>
            <a:r>
              <a:rPr lang="en-US" dirty="0"/>
              <a:t>(in_Position,1);</a:t>
            </a:r>
          </a:p>
          <a:p>
            <a:pPr lvl="1"/>
            <a:r>
              <a:rPr lang="en-US" dirty="0"/>
              <a:t>}</a:t>
            </a:r>
          </a:p>
          <a:p>
            <a:r>
              <a:rPr lang="en-US" dirty="0"/>
              <a:t>Fragment Shader: Write depth only</a:t>
            </a:r>
          </a:p>
          <a:p>
            <a:pPr lvl="1"/>
            <a:r>
              <a:rPr lang="en-US" b="1" dirty="0"/>
              <a:t>#version 330 core </a:t>
            </a:r>
          </a:p>
          <a:p>
            <a:pPr lvl="1"/>
            <a:r>
              <a:rPr lang="en-US" b="1" dirty="0"/>
              <a:t>layout</a:t>
            </a:r>
            <a:r>
              <a:rPr lang="en-US" b="0" dirty="0"/>
              <a:t>(location </a:t>
            </a:r>
            <a:r>
              <a:rPr lang="en-US" dirty="0"/>
              <a:t>=</a:t>
            </a:r>
            <a:r>
              <a:rPr lang="en-US" b="0" dirty="0"/>
              <a:t> 0) </a:t>
            </a:r>
            <a:r>
              <a:rPr lang="en-US" b="1" dirty="0"/>
              <a:t>out</a:t>
            </a:r>
            <a:r>
              <a:rPr lang="en-US" b="0" dirty="0"/>
              <a:t> </a:t>
            </a:r>
            <a:r>
              <a:rPr lang="en-US" b="1" dirty="0"/>
              <a:t>vec3</a:t>
            </a:r>
            <a:r>
              <a:rPr lang="en-US" b="0" dirty="0"/>
              <a:t> </a:t>
            </a:r>
            <a:r>
              <a:rPr lang="en-US" b="0" dirty="0" err="1"/>
              <a:t>fragmentdepth</a:t>
            </a:r>
            <a:r>
              <a:rPr lang="en-US" b="0" dirty="0"/>
              <a:t>;</a:t>
            </a:r>
          </a:p>
          <a:p>
            <a:pPr lvl="1"/>
            <a:r>
              <a:rPr lang="en-US" b="1" dirty="0"/>
              <a:t>void</a:t>
            </a:r>
            <a:r>
              <a:rPr lang="en-US" b="0" dirty="0"/>
              <a:t> main(){ </a:t>
            </a:r>
            <a:r>
              <a:rPr lang="en-US" b="0" dirty="0" err="1"/>
              <a:t>fragmentdepth</a:t>
            </a:r>
            <a:r>
              <a:rPr lang="en-US" b="0" dirty="0"/>
              <a:t> </a:t>
            </a:r>
            <a:r>
              <a:rPr lang="en-US" dirty="0"/>
              <a:t>=</a:t>
            </a:r>
            <a:r>
              <a:rPr lang="en-US" b="0" dirty="0"/>
              <a:t> vec3(</a:t>
            </a:r>
            <a:r>
              <a:rPr lang="en-US" b="0" dirty="0" err="1"/>
              <a:t>gl_FragCoord.z</a:t>
            </a:r>
            <a:r>
              <a:rPr lang="en-US" b="0" dirty="0"/>
              <a:t>);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0990-6BD8-D04E-A176-4C89984D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 of the Shadow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F0DD4-CE0F-1B43-8653-C0C9BB068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6366C-4DC4-714A-B7ED-9C37150F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34" y="2194725"/>
            <a:ext cx="65024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shadows?</a:t>
            </a:r>
          </a:p>
        </p:txBody>
      </p:sp>
      <p:sp>
        <p:nvSpPr>
          <p:cNvPr id="101" name="Shape 10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realism and atmosphere</a:t>
            </a:r>
          </a:p>
        </p:txBody>
      </p:sp>
      <p:pic>
        <p:nvPicPr>
          <p:cNvPr id="103" name="image2.jpg" descr="nw0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3560" y="2938274"/>
            <a:ext cx="8453142" cy="6340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9051-FA71-FB48-ACC8-D4C8F52A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Using Shadow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EB010-DF05-AC4B-A8A1-7201EA942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 Shadow map as a texture</a:t>
            </a:r>
          </a:p>
          <a:p>
            <a:r>
              <a:rPr lang="en-US" dirty="0"/>
              <a:t>Shadow bias matrix</a:t>
            </a:r>
          </a:p>
          <a:p>
            <a:pPr lvl="1"/>
            <a:r>
              <a:rPr lang="en-US" dirty="0"/>
              <a:t>To test depth, each vertices should be transformed as in shadow map</a:t>
            </a:r>
          </a:p>
          <a:p>
            <a:pPr lvl="1"/>
            <a:r>
              <a:rPr lang="en-US" dirty="0"/>
              <a:t>Texture coordinate is between 0 and 1 but normalized coordinate is between -1 to 0</a:t>
            </a:r>
          </a:p>
          <a:p>
            <a:pPr lvl="1"/>
            <a:r>
              <a:rPr lang="en-US" dirty="0" err="1"/>
              <a:t>shadowBiasMVP</a:t>
            </a:r>
            <a:r>
              <a:rPr lang="en-US" dirty="0"/>
              <a:t> handles this problem</a:t>
            </a:r>
          </a:p>
          <a:p>
            <a:pPr lvl="1"/>
            <a:r>
              <a:rPr lang="en-US" dirty="0"/>
              <a:t>mat4 </a:t>
            </a:r>
            <a:r>
              <a:rPr lang="en-US" dirty="0" err="1"/>
              <a:t>biasMatrix</a:t>
            </a:r>
            <a:r>
              <a:rPr lang="en-US" dirty="0"/>
              <a:t>= translate(vec3(0.5))*scale(vec3(0.5));</a:t>
            </a:r>
          </a:p>
          <a:p>
            <a:pPr lvl="1"/>
            <a:r>
              <a:rPr lang="en-US" dirty="0"/>
              <a:t>mat4 </a:t>
            </a:r>
            <a:r>
              <a:rPr lang="en-US" dirty="0" err="1"/>
              <a:t>shadowBiasMVP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biasMatrix</a:t>
            </a:r>
            <a:r>
              <a:rPr lang="en-US" b="1" dirty="0"/>
              <a:t>*</a:t>
            </a:r>
            <a:r>
              <a:rPr lang="en-US" dirty="0" err="1"/>
              <a:t>shadowMVP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7942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9D5D-8C3A-0345-BC05-CA869DA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Using Shadow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5896-5A04-6944-B185-4B04C163E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Vertex Shader</a:t>
            </a:r>
          </a:p>
          <a:p>
            <a:pPr lvl="1"/>
            <a:r>
              <a:rPr lang="en-US" dirty="0"/>
              <a:t>… </a:t>
            </a:r>
            <a:r>
              <a:rPr lang="en-US" b="1" dirty="0"/>
              <a:t>out</a:t>
            </a:r>
            <a:r>
              <a:rPr lang="en-US" dirty="0"/>
              <a:t> </a:t>
            </a:r>
            <a:r>
              <a:rPr lang="en-US" b="1" dirty="0"/>
              <a:t>vec4</a:t>
            </a:r>
            <a:r>
              <a:rPr lang="en-US" dirty="0"/>
              <a:t> </a:t>
            </a:r>
            <a:r>
              <a:rPr lang="en-US" dirty="0" err="1"/>
              <a:t>shadowCoord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…uniform mat4 </a:t>
            </a:r>
            <a:r>
              <a:rPr lang="en-US" dirty="0" err="1"/>
              <a:t>shadowBiasMVP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   </a:t>
            </a:r>
            <a:r>
              <a:rPr lang="en-US" dirty="0" err="1"/>
              <a:t>s</a:t>
            </a:r>
            <a:r>
              <a:rPr lang="en-US" b="0" dirty="0" err="1"/>
              <a:t>hadowCoord</a:t>
            </a:r>
            <a:r>
              <a:rPr lang="en-US" b="0" dirty="0"/>
              <a:t> </a:t>
            </a:r>
            <a:r>
              <a:rPr lang="en-US" dirty="0"/>
              <a:t>=</a:t>
            </a:r>
            <a:r>
              <a:rPr lang="en-US" b="0" dirty="0"/>
              <a:t> </a:t>
            </a:r>
            <a:r>
              <a:rPr lang="en-US" dirty="0" err="1"/>
              <a:t>shadowBiasMVP</a:t>
            </a:r>
            <a:r>
              <a:rPr lang="en-US" b="0" dirty="0"/>
              <a:t> </a:t>
            </a:r>
            <a:r>
              <a:rPr lang="en-US" dirty="0"/>
              <a:t>*</a:t>
            </a:r>
            <a:r>
              <a:rPr lang="en-US" b="0" dirty="0"/>
              <a:t> </a:t>
            </a:r>
            <a:r>
              <a:rPr lang="en-US" b="1" dirty="0"/>
              <a:t>vec4</a:t>
            </a:r>
            <a:r>
              <a:rPr lang="en-US" b="0" dirty="0"/>
              <a:t>(</a:t>
            </a:r>
            <a:r>
              <a:rPr lang="en-US" dirty="0"/>
              <a:t>in_Position</a:t>
            </a:r>
            <a:r>
              <a:rPr lang="en-US" b="0" dirty="0"/>
              <a:t>,1); </a:t>
            </a:r>
          </a:p>
          <a:p>
            <a:r>
              <a:rPr lang="en-US" dirty="0"/>
              <a:t>Fragment Shader</a:t>
            </a:r>
          </a:p>
          <a:p>
            <a:pPr lvl="1"/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vec4</a:t>
            </a:r>
            <a:r>
              <a:rPr lang="en-US" dirty="0"/>
              <a:t> </a:t>
            </a:r>
            <a:r>
              <a:rPr lang="en-US" dirty="0" err="1"/>
              <a:t>shadowCoord</a:t>
            </a:r>
            <a:r>
              <a:rPr lang="en-US" dirty="0"/>
              <a:t>;</a:t>
            </a:r>
          </a:p>
          <a:p>
            <a:pPr lvl="1"/>
            <a:r>
              <a:rPr lang="en-US" b="1" dirty="0"/>
              <a:t>uniform</a:t>
            </a:r>
            <a:r>
              <a:rPr lang="en-US" dirty="0"/>
              <a:t> </a:t>
            </a:r>
            <a:r>
              <a:rPr lang="en-US" b="1" dirty="0"/>
              <a:t>sampler2D</a:t>
            </a:r>
            <a:r>
              <a:rPr lang="en-US" dirty="0"/>
              <a:t> </a:t>
            </a:r>
            <a:r>
              <a:rPr lang="en-US" dirty="0" err="1"/>
              <a:t>shadowMap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    </a:t>
            </a:r>
            <a:r>
              <a:rPr lang="en-US" b="1" dirty="0"/>
              <a:t>vec3</a:t>
            </a:r>
            <a:r>
              <a:rPr lang="en-US" dirty="0"/>
              <a:t> </a:t>
            </a:r>
            <a:r>
              <a:rPr lang="en-US" dirty="0" err="1"/>
              <a:t>sCoord</a:t>
            </a:r>
            <a:r>
              <a:rPr lang="en-US" dirty="0"/>
              <a:t> = </a:t>
            </a:r>
            <a:r>
              <a:rPr lang="en-US" dirty="0" err="1"/>
              <a:t>shadowCoord.xyz</a:t>
            </a:r>
            <a:r>
              <a:rPr lang="en-US" dirty="0"/>
              <a:t>/</a:t>
            </a:r>
            <a:r>
              <a:rPr lang="en-US" dirty="0" err="1"/>
              <a:t>shadowCoord.w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    </a:t>
            </a:r>
            <a:r>
              <a:rPr lang="en-US" b="1" dirty="0"/>
              <a:t>float</a:t>
            </a:r>
            <a:r>
              <a:rPr lang="en-US" dirty="0"/>
              <a:t> visibility = 1.0;</a:t>
            </a:r>
          </a:p>
          <a:p>
            <a:pPr lvl="1"/>
            <a:r>
              <a:rPr lang="en-US" dirty="0"/>
              <a:t>    </a:t>
            </a:r>
            <a:r>
              <a:rPr lang="en-US" b="1" dirty="0"/>
              <a:t>if</a:t>
            </a:r>
            <a:r>
              <a:rPr lang="en-US" dirty="0"/>
              <a:t>( </a:t>
            </a:r>
            <a:r>
              <a:rPr lang="en-US" b="1" dirty="0"/>
              <a:t>texture</a:t>
            </a:r>
            <a:r>
              <a:rPr lang="en-US" dirty="0"/>
              <a:t>( </a:t>
            </a:r>
            <a:r>
              <a:rPr lang="en-US" dirty="0" err="1"/>
              <a:t>shadowMap</a:t>
            </a:r>
            <a:r>
              <a:rPr lang="en-US" dirty="0"/>
              <a:t>, </a:t>
            </a:r>
            <a:r>
              <a:rPr lang="en-US" dirty="0" err="1"/>
              <a:t>sCoord.xy</a:t>
            </a:r>
            <a:r>
              <a:rPr lang="en-US" dirty="0"/>
              <a:t>).z &lt; </a:t>
            </a:r>
            <a:r>
              <a:rPr lang="en-US" dirty="0" err="1"/>
              <a:t>sCoord.z</a:t>
            </a:r>
            <a:r>
              <a:rPr lang="en-US" dirty="0"/>
              <a:t> ) visibility = 0.5;</a:t>
            </a:r>
          </a:p>
          <a:p>
            <a:pPr lvl="1"/>
            <a:r>
              <a:rPr lang="en-US" dirty="0"/>
              <a:t>… </a:t>
            </a:r>
            <a:r>
              <a:rPr lang="en-US" dirty="0" err="1"/>
              <a:t>out_Color</a:t>
            </a:r>
            <a:r>
              <a:rPr lang="en-US" dirty="0"/>
              <a:t> = </a:t>
            </a:r>
            <a:r>
              <a:rPr lang="en-US" b="1" dirty="0"/>
              <a:t>vec4</a:t>
            </a:r>
            <a:r>
              <a:rPr lang="en-US" dirty="0"/>
              <a:t>( color*visibility, 1 );</a:t>
            </a:r>
          </a:p>
        </p:txBody>
      </p:sp>
    </p:spTree>
    <p:extLst>
      <p:ext uri="{BB962C8B-B14F-4D97-AF65-F5344CB8AC3E}">
        <p14:creationId xmlns:p14="http://schemas.microsoft.com/office/powerpoint/2010/main" val="3941270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2006-6575-C74B-9E45-DC1E3592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ED536-0F64-164E-B172-640B1062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CE66B-0B4A-B64A-B28C-AF2D0C8E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722" y="1653382"/>
            <a:ext cx="9770824" cy="75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73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2EE5-63FA-574C-9863-D15D7F71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2E8CC-D538-F344-B1AE-E77401A7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acne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CF0CA-06DD-4144-975A-4858AB69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67" y="4000925"/>
            <a:ext cx="6166894" cy="3295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98C2E-0061-5744-AF4C-822605B6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393" y="4000925"/>
            <a:ext cx="4797628" cy="33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25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2748-799C-8643-9EC5-1F1882AAF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Map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AFBE8-C9F0-B045-9A89-744E15FE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shadow map in opposite direction to light</a:t>
            </a:r>
          </a:p>
          <a:p>
            <a:pPr lvl="1"/>
            <a:r>
              <a:rPr lang="en-US" b="1" dirty="0"/>
              <a:t>float</a:t>
            </a:r>
            <a:r>
              <a:rPr lang="en-US" dirty="0"/>
              <a:t> bias </a:t>
            </a:r>
            <a:r>
              <a:rPr lang="en-US" b="1" dirty="0"/>
              <a:t>=</a:t>
            </a:r>
            <a:r>
              <a:rPr lang="en-US" dirty="0"/>
              <a:t> 0.005 * tan(</a:t>
            </a:r>
            <a:r>
              <a:rPr lang="en-US" dirty="0" err="1"/>
              <a:t>acos</a:t>
            </a:r>
            <a:r>
              <a:rPr lang="en-US" dirty="0"/>
              <a:t>(dot(N,L)));</a:t>
            </a:r>
          </a:p>
          <a:p>
            <a:pPr lvl="1"/>
            <a:r>
              <a:rPr lang="en-US" b="1" dirty="0"/>
              <a:t>float</a:t>
            </a:r>
            <a:r>
              <a:rPr lang="en-US" dirty="0"/>
              <a:t> visibility </a:t>
            </a:r>
            <a:r>
              <a:rPr lang="en-US" b="1" dirty="0"/>
              <a:t>=</a:t>
            </a:r>
            <a:r>
              <a:rPr lang="en-US" dirty="0"/>
              <a:t> 1.0;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( texture( </a:t>
            </a:r>
            <a:r>
              <a:rPr lang="en-US" dirty="0" err="1"/>
              <a:t>shadowMap</a:t>
            </a:r>
            <a:r>
              <a:rPr lang="en-US" dirty="0"/>
              <a:t>, </a:t>
            </a:r>
            <a:r>
              <a:rPr lang="en-US" dirty="0" err="1"/>
              <a:t>sCoord.xy</a:t>
            </a:r>
            <a:r>
              <a:rPr lang="en-US" dirty="0"/>
              <a:t> ).z </a:t>
            </a:r>
            <a:r>
              <a:rPr lang="en-US" b="1" dirty="0"/>
              <a:t>&lt;</a:t>
            </a:r>
            <a:r>
              <a:rPr lang="en-US" dirty="0"/>
              <a:t> </a:t>
            </a:r>
            <a:r>
              <a:rPr lang="en-US" dirty="0" err="1"/>
              <a:t>sCoord.z</a:t>
            </a:r>
            <a:r>
              <a:rPr lang="en-US" b="1" dirty="0"/>
              <a:t>-</a:t>
            </a:r>
            <a:r>
              <a:rPr lang="en-US" dirty="0"/>
              <a:t>bias)</a:t>
            </a:r>
          </a:p>
          <a:p>
            <a:pPr lvl="1"/>
            <a:r>
              <a:rPr lang="en-US" dirty="0"/>
              <a:t>    </a:t>
            </a:r>
            <a:r>
              <a:rPr lang="en-US"/>
              <a:t>visibility -</a:t>
            </a:r>
            <a:r>
              <a:rPr lang="en-US" b="1"/>
              <a:t>=</a:t>
            </a:r>
            <a:r>
              <a:rPr lang="en-US"/>
              <a:t> </a:t>
            </a:r>
            <a:r>
              <a:rPr lang="en-US" dirty="0"/>
              <a:t>0.5;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65172-152F-1446-A5D1-DC60D05BD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435" y="4598520"/>
            <a:ext cx="6325369" cy="49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14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D9BE-243A-3A4C-8235-0D40D824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Panning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10181-46BE-974B-BF45-986832D3B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Bias</a:t>
            </a:r>
          </a:p>
          <a:p>
            <a:pPr lvl="1"/>
            <a:r>
              <a:rPr lang="en-US" dirty="0"/>
              <a:t>Make geometry thick!!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7E315-BCE2-CF47-8496-6D0A246B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411" y="3575185"/>
            <a:ext cx="3263360" cy="5525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35266-9742-AB49-9F42-E09C9657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69" y="2988495"/>
            <a:ext cx="7664953" cy="59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4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F8C8-230E-6B40-A99D-8C4BD2E5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69D63-543D-ED4E-B6F7-11662CE2A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is not smooth</a:t>
            </a:r>
          </a:p>
          <a:p>
            <a:r>
              <a:rPr lang="en-US" dirty="0"/>
              <a:t>Limited resolution of shadow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2DDF5-355D-B14A-89AF-7626D8DD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03" y="3372391"/>
            <a:ext cx="2768465" cy="58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8097-ED6B-1D4A-AA93-D5CB828F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Sampling (Percentage Closer Filtering)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F05AD-EFA4-1E44-B4C9-B3839ACD1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 shadow map more than one time</a:t>
            </a:r>
          </a:p>
          <a:p>
            <a:r>
              <a:rPr lang="en-US" dirty="0"/>
              <a:t>Offset the shadow map coordinate little bit</a:t>
            </a:r>
          </a:p>
          <a:p>
            <a:pPr lvl="1"/>
            <a:r>
              <a:rPr lang="en-US" dirty="0"/>
              <a:t>Poisson distribution is often used</a:t>
            </a:r>
          </a:p>
          <a:p>
            <a:pPr lvl="1"/>
            <a:r>
              <a:rPr lang="en-US" b="1" dirty="0"/>
              <a:t>vec2</a:t>
            </a:r>
            <a:r>
              <a:rPr lang="en-US" b="0" dirty="0"/>
              <a:t> </a:t>
            </a:r>
            <a:r>
              <a:rPr lang="en-US" b="0" dirty="0" err="1"/>
              <a:t>poissonDisk</a:t>
            </a:r>
            <a:r>
              <a:rPr lang="en-US" b="0" dirty="0"/>
              <a:t>[4] </a:t>
            </a:r>
            <a:r>
              <a:rPr lang="en-US" dirty="0"/>
              <a:t>=</a:t>
            </a:r>
            <a:r>
              <a:rPr lang="en-US" b="0" dirty="0"/>
              <a:t> </a:t>
            </a:r>
            <a:r>
              <a:rPr lang="en-US" b="1" dirty="0"/>
              <a:t>vec2</a:t>
            </a:r>
            <a:r>
              <a:rPr lang="en-US" b="0" dirty="0"/>
              <a:t>[](</a:t>
            </a:r>
          </a:p>
          <a:p>
            <a:pPr lvl="1"/>
            <a:r>
              <a:rPr lang="en-US" dirty="0"/>
              <a:t>    </a:t>
            </a:r>
            <a:r>
              <a:rPr lang="en-US" b="1" dirty="0"/>
              <a:t>vec2</a:t>
            </a:r>
            <a:r>
              <a:rPr lang="en-US" b="0" dirty="0"/>
              <a:t>( </a:t>
            </a:r>
            <a:r>
              <a:rPr lang="en-US" dirty="0"/>
              <a:t>-</a:t>
            </a:r>
            <a:r>
              <a:rPr lang="en-US" b="0" dirty="0"/>
              <a:t>0.94201624, </a:t>
            </a:r>
            <a:r>
              <a:rPr lang="en-US" dirty="0"/>
              <a:t>-</a:t>
            </a:r>
            <a:r>
              <a:rPr lang="en-US" b="0" dirty="0"/>
              <a:t>0.39906216 ),</a:t>
            </a:r>
          </a:p>
          <a:p>
            <a:pPr lvl="1"/>
            <a:r>
              <a:rPr lang="en-US" dirty="0"/>
              <a:t>    </a:t>
            </a:r>
            <a:r>
              <a:rPr lang="en-US" b="1" dirty="0"/>
              <a:t>vec2</a:t>
            </a:r>
            <a:r>
              <a:rPr lang="en-US" b="0" dirty="0"/>
              <a:t>( 0.94558609, </a:t>
            </a:r>
            <a:r>
              <a:rPr lang="en-US" dirty="0"/>
              <a:t>-</a:t>
            </a:r>
            <a:r>
              <a:rPr lang="en-US" b="0" dirty="0"/>
              <a:t>0.76890725 ),</a:t>
            </a:r>
          </a:p>
          <a:p>
            <a:pPr lvl="1"/>
            <a:r>
              <a:rPr lang="en-US" dirty="0"/>
              <a:t>    </a:t>
            </a:r>
            <a:r>
              <a:rPr lang="en-US" b="1" dirty="0"/>
              <a:t>vec2</a:t>
            </a:r>
            <a:r>
              <a:rPr lang="en-US" b="0" dirty="0"/>
              <a:t>( </a:t>
            </a:r>
            <a:r>
              <a:rPr lang="en-US" dirty="0"/>
              <a:t>-</a:t>
            </a:r>
            <a:r>
              <a:rPr lang="en-US" b="0" dirty="0"/>
              <a:t>0.094184101, </a:t>
            </a:r>
            <a:r>
              <a:rPr lang="en-US" dirty="0"/>
              <a:t>-</a:t>
            </a:r>
            <a:r>
              <a:rPr lang="en-US" b="0" dirty="0"/>
              <a:t>0.92938870 ),</a:t>
            </a:r>
          </a:p>
          <a:p>
            <a:pPr lvl="1"/>
            <a:r>
              <a:rPr lang="en-US" dirty="0"/>
              <a:t>    </a:t>
            </a:r>
            <a:r>
              <a:rPr lang="en-US" b="1" dirty="0"/>
              <a:t>vec2</a:t>
            </a:r>
            <a:r>
              <a:rPr lang="en-US" b="0" dirty="0"/>
              <a:t>( 0.34495938, 0.29387760 ) ); 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b="1" dirty="0"/>
              <a:t>=</a:t>
            </a:r>
            <a:r>
              <a:rPr lang="en-US" dirty="0"/>
              <a:t>0;i</a:t>
            </a:r>
            <a:r>
              <a:rPr lang="en-US" b="1" dirty="0"/>
              <a:t>&lt;</a:t>
            </a:r>
            <a:r>
              <a:rPr lang="en-US" dirty="0"/>
              <a:t>4;i</a:t>
            </a:r>
            <a:r>
              <a:rPr lang="en-US" b="1" dirty="0"/>
              <a:t>++</a:t>
            </a:r>
            <a:r>
              <a:rPr lang="en-US" dirty="0"/>
              <a:t>){</a:t>
            </a:r>
          </a:p>
          <a:p>
            <a:pPr lvl="1"/>
            <a:r>
              <a:rPr lang="en-US" b="1" dirty="0"/>
              <a:t>    if</a:t>
            </a:r>
            <a:r>
              <a:rPr lang="en-US" dirty="0"/>
              <a:t> ( texture( </a:t>
            </a:r>
            <a:r>
              <a:rPr lang="en-US" dirty="0" err="1"/>
              <a:t>shadowMap</a:t>
            </a:r>
            <a:r>
              <a:rPr lang="en-US" dirty="0"/>
              <a:t>, </a:t>
            </a:r>
            <a:r>
              <a:rPr lang="en-US" dirty="0" err="1"/>
              <a:t>sCoord.xy</a:t>
            </a:r>
            <a:endParaRPr lang="en-US" dirty="0"/>
          </a:p>
          <a:p>
            <a:pPr lvl="1"/>
            <a:r>
              <a:rPr lang="en-US" b="1" dirty="0"/>
              <a:t>        +</a:t>
            </a:r>
            <a:r>
              <a:rPr lang="en-US" dirty="0"/>
              <a:t> </a:t>
            </a:r>
            <a:r>
              <a:rPr lang="en-US" dirty="0" err="1"/>
              <a:t>poissonDisk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</a:t>
            </a:r>
            <a:r>
              <a:rPr lang="en-US" b="1" dirty="0"/>
              <a:t>/</a:t>
            </a:r>
            <a:r>
              <a:rPr lang="en-US" dirty="0"/>
              <a:t>700.0 ).z </a:t>
            </a:r>
            <a:r>
              <a:rPr lang="en-US" b="1" dirty="0"/>
              <a:t>&lt;</a:t>
            </a:r>
            <a:r>
              <a:rPr lang="en-US" dirty="0"/>
              <a:t> </a:t>
            </a:r>
            <a:r>
              <a:rPr lang="en-US" dirty="0" err="1"/>
              <a:t>sCoord.z</a:t>
            </a:r>
            <a:r>
              <a:rPr lang="en-US" b="1" dirty="0"/>
              <a:t>-</a:t>
            </a:r>
            <a:r>
              <a:rPr lang="en-US" dirty="0"/>
              <a:t>bias )</a:t>
            </a:r>
          </a:p>
          <a:p>
            <a:pPr lvl="1"/>
            <a:r>
              <a:rPr lang="en-US" dirty="0"/>
              <a:t>        visibility</a:t>
            </a:r>
            <a:r>
              <a:rPr lang="en-US" b="1" dirty="0"/>
              <a:t>-=</a:t>
            </a:r>
            <a:r>
              <a:rPr lang="en-US" dirty="0"/>
              <a:t>0.2;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12229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8758-B9BE-3747-B55E-ED794CD4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Can Be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B3D3A-AB31-9F4D-9A68-6389AF455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Explained:</a:t>
            </a:r>
          </a:p>
          <a:p>
            <a:pPr lvl="1"/>
            <a:r>
              <a:rPr lang="en-US" dirty="0">
                <a:hlinkClick r:id="rId2"/>
              </a:rPr>
              <a:t>http://www.opengl-tutorial.org/intermediate-tutorials/tutorial-16-shadow-mapping/</a:t>
            </a:r>
            <a:endParaRPr lang="en-US" dirty="0"/>
          </a:p>
          <a:p>
            <a:r>
              <a:rPr lang="en-US" dirty="0"/>
              <a:t>Complete Example</a:t>
            </a:r>
          </a:p>
          <a:p>
            <a:pPr lvl="1"/>
            <a:r>
              <a:rPr lang="en-US" dirty="0">
                <a:hlinkClick r:id="rId3"/>
              </a:rPr>
              <a:t>https://learnopengl.com/Advanced-Lighting/Shadows/Shadow-Mapping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40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24E8-AA3E-E241-9EE9-03D0477B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Percentage Closer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0333-167B-B241-9961-E09E3D36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Randomize samples over fragments</a:t>
            </a:r>
          </a:p>
          <a:p>
            <a:r>
              <a:rPr lang="en-US" dirty="0"/>
              <a:t>Random Function per fragment and index</a:t>
            </a:r>
          </a:p>
          <a:p>
            <a:pPr lvl="1"/>
            <a:r>
              <a:rPr lang="en-US" b="1" dirty="0"/>
              <a:t>float</a:t>
            </a:r>
            <a:r>
              <a:rPr lang="en-US" dirty="0"/>
              <a:t> random(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 {</a:t>
            </a:r>
          </a:p>
          <a:p>
            <a:pPr lvl="1"/>
            <a:r>
              <a:rPr lang="en-US" b="1" dirty="0"/>
              <a:t>    float</a:t>
            </a:r>
            <a:r>
              <a:rPr lang="en-US" dirty="0"/>
              <a:t> </a:t>
            </a:r>
            <a:r>
              <a:rPr lang="en-US" dirty="0" err="1"/>
              <a:t>dot_product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dot(</a:t>
            </a:r>
            <a:r>
              <a:rPr lang="en-US" b="1" dirty="0"/>
              <a:t>vec4</a:t>
            </a:r>
            <a:r>
              <a:rPr lang="en-US" dirty="0"/>
              <a:t>(</a:t>
            </a:r>
            <a:r>
              <a:rPr lang="en-US" dirty="0" err="1"/>
              <a:t>gl_FragCoord.xyz,i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                  </a:t>
            </a:r>
            <a:r>
              <a:rPr lang="en-US" b="1" dirty="0"/>
              <a:t>vec4</a:t>
            </a:r>
            <a:r>
              <a:rPr lang="en-US" dirty="0"/>
              <a:t>(12.9898,78.233,45.164,94.673));</a:t>
            </a:r>
          </a:p>
          <a:p>
            <a:pPr lvl="1"/>
            <a:r>
              <a:rPr lang="en-US" b="1" dirty="0"/>
              <a:t>    return</a:t>
            </a:r>
            <a:r>
              <a:rPr lang="en-US" dirty="0"/>
              <a:t> </a:t>
            </a:r>
            <a:r>
              <a:rPr lang="en-US" dirty="0" err="1"/>
              <a:t>fract</a:t>
            </a:r>
            <a:r>
              <a:rPr lang="en-US" dirty="0"/>
              <a:t>(sin(</a:t>
            </a:r>
            <a:r>
              <a:rPr lang="en-US" dirty="0" err="1"/>
              <a:t>dot_product</a:t>
            </a:r>
            <a:r>
              <a:rPr lang="en-US" dirty="0"/>
              <a:t>) </a:t>
            </a:r>
            <a:r>
              <a:rPr lang="en-US" b="1" dirty="0"/>
              <a:t>*</a:t>
            </a:r>
            <a:r>
              <a:rPr lang="en-US" dirty="0"/>
              <a:t> 43758.5453);</a:t>
            </a:r>
          </a:p>
          <a:p>
            <a:pPr lvl="1"/>
            <a:r>
              <a:rPr lang="en-US" dirty="0"/>
              <a:t>}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b="1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b="1" dirty="0"/>
              <a:t>=</a:t>
            </a:r>
            <a:r>
              <a:rPr lang="en-US" dirty="0"/>
              <a:t>0;i</a:t>
            </a:r>
            <a:r>
              <a:rPr lang="en-US" b="1" dirty="0"/>
              <a:t>&lt;</a:t>
            </a:r>
            <a:r>
              <a:rPr lang="en-US" dirty="0"/>
              <a:t>4;i</a:t>
            </a:r>
            <a:r>
              <a:rPr lang="en-US" b="1" dirty="0"/>
              <a:t>++</a:t>
            </a:r>
            <a:r>
              <a:rPr lang="en-US" dirty="0"/>
              <a:t>){</a:t>
            </a:r>
          </a:p>
          <a:p>
            <a:pPr lvl="1"/>
            <a:r>
              <a:rPr lang="en-US" b="1" dirty="0"/>
              <a:t>    </a:t>
            </a:r>
            <a:r>
              <a:rPr lang="en-US" b="1" dirty="0" err="1"/>
              <a:t>int</a:t>
            </a:r>
            <a:r>
              <a:rPr lang="en-US" dirty="0"/>
              <a:t> index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b="1" dirty="0" err="1"/>
              <a:t>int</a:t>
            </a:r>
            <a:r>
              <a:rPr lang="en-US" dirty="0"/>
              <a:t>(</a:t>
            </a:r>
            <a:r>
              <a:rPr lang="en-US" i="1" dirty="0"/>
              <a:t>random(</a:t>
            </a:r>
            <a:r>
              <a:rPr lang="en-US" i="1" dirty="0" err="1"/>
              <a:t>i</a:t>
            </a:r>
            <a:r>
              <a:rPr lang="en-US" i="1" dirty="0"/>
              <a:t>)*16)%16;</a:t>
            </a:r>
          </a:p>
          <a:p>
            <a:pPr lvl="1"/>
            <a:r>
              <a:rPr lang="en-US" dirty="0"/>
              <a:t>    if( texture( </a:t>
            </a:r>
            <a:r>
              <a:rPr lang="en-US" dirty="0" err="1"/>
              <a:t>shadowMap</a:t>
            </a:r>
            <a:r>
              <a:rPr lang="en-US" dirty="0"/>
              <a:t>, </a:t>
            </a:r>
            <a:r>
              <a:rPr lang="en-US" dirty="0" err="1"/>
              <a:t>sCoord.xy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dirty="0" err="1"/>
              <a:t>poissonDisk</a:t>
            </a:r>
            <a:r>
              <a:rPr lang="en-US" dirty="0"/>
              <a:t>[index]</a:t>
            </a:r>
            <a:r>
              <a:rPr lang="en-US" b="1" dirty="0"/>
              <a:t>/</a:t>
            </a:r>
            <a:r>
              <a:rPr lang="en-US" dirty="0"/>
              <a:t>700.0) &lt; </a:t>
            </a:r>
            <a:r>
              <a:rPr lang="en-US" dirty="0" err="1"/>
              <a:t>sCoord.z</a:t>
            </a:r>
            <a:r>
              <a:rPr lang="en-US" b="1" dirty="0"/>
              <a:t>-</a:t>
            </a:r>
            <a:r>
              <a:rPr lang="en-US" dirty="0"/>
              <a:t>bias ))</a:t>
            </a:r>
            <a:br>
              <a:rPr lang="en-US" dirty="0"/>
            </a:br>
            <a:r>
              <a:rPr lang="en-US" dirty="0"/>
              <a:t>        visibility-=0.2;</a:t>
            </a:r>
          </a:p>
          <a:p>
            <a:pPr lvl="1"/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196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B041C8-5C05-C241-82A5-EA4B7F41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6" name="image3.jpg" descr="BLADE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0050" y="1901028"/>
            <a:ext cx="8760164" cy="6564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7E56-3C8E-514A-BBC8-DF36E099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Percentage-Closer Soft Shadows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E736-99FF-5B4A-873B-9A68254E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 Shadow</a:t>
            </a:r>
          </a:p>
          <a:p>
            <a:pPr lvl="1"/>
            <a:r>
              <a:rPr lang="en-US" dirty="0"/>
              <a:t>Light is big</a:t>
            </a:r>
          </a:p>
          <a:p>
            <a:pPr lvl="1"/>
            <a:r>
              <a:rPr lang="en-US" dirty="0"/>
              <a:t>Some only a part of light is blocked (penumbra)</a:t>
            </a:r>
          </a:p>
          <a:p>
            <a:pPr lvl="1"/>
            <a:r>
              <a:rPr lang="en-US" dirty="0"/>
              <a:t>The size of penumbra is dependent on</a:t>
            </a:r>
          </a:p>
          <a:p>
            <a:pPr lvl="2"/>
            <a:r>
              <a:rPr lang="en-US" dirty="0"/>
              <a:t>Light size</a:t>
            </a:r>
          </a:p>
          <a:p>
            <a:pPr lvl="2"/>
            <a:r>
              <a:rPr lang="en-US" dirty="0"/>
              <a:t>The distance between light and blocker,</a:t>
            </a:r>
          </a:p>
          <a:p>
            <a:pPr lvl="2"/>
            <a:r>
              <a:rPr lang="en-US" dirty="0"/>
              <a:t>The distance between light and receiver</a:t>
            </a:r>
          </a:p>
        </p:txBody>
      </p:sp>
    </p:spTree>
    <p:extLst>
      <p:ext uri="{BB962C8B-B14F-4D97-AF65-F5344CB8AC3E}">
        <p14:creationId xmlns:p14="http://schemas.microsoft.com/office/powerpoint/2010/main" val="168318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5D66-5078-0649-8458-17112B5B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Penumbra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57830-0644-A24A-8D99-218C0AEB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ge3image1832288">
            <a:extLst>
              <a:ext uri="{FF2B5EF4-FFF2-40B4-BE49-F238E27FC236}">
                <a16:creationId xmlns:a16="http://schemas.microsoft.com/office/drawing/2014/main" id="{DABAB226-299A-2D44-BD0A-90BC1997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42" y="2093260"/>
            <a:ext cx="10348516" cy="669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51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2836-5058-A242-8CA1-A9EBC413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Percentage-Closer Soft Shadows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A797-7BAF-314A-9724-5A7C3B9FD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3469" y="1537857"/>
            <a:ext cx="12025335" cy="7803441"/>
          </a:xfrm>
        </p:spPr>
        <p:txBody>
          <a:bodyPr/>
          <a:lstStyle/>
          <a:p>
            <a:r>
              <a:rPr lang="en-US" dirty="0"/>
              <a:t>Search Blockers</a:t>
            </a:r>
          </a:p>
          <a:p>
            <a:pPr lvl="1"/>
            <a:r>
              <a:rPr lang="en-US" dirty="0"/>
              <a:t>Sample shadow map</a:t>
            </a:r>
          </a:p>
          <a:p>
            <a:pPr lvl="1"/>
            <a:r>
              <a:rPr lang="en-US" dirty="0"/>
              <a:t>Decide sample radius using light size</a:t>
            </a:r>
          </a:p>
          <a:p>
            <a:r>
              <a:rPr lang="en-US" dirty="0"/>
              <a:t>Compute penumbra size</a:t>
            </a:r>
          </a:p>
          <a:p>
            <a:r>
              <a:rPr lang="en-US" dirty="0"/>
              <a:t>PCF using a kernel size proportional to the penumbra</a:t>
            </a:r>
          </a:p>
        </p:txBody>
      </p:sp>
      <p:pic>
        <p:nvPicPr>
          <p:cNvPr id="4" name="Picture 1" descr="page2image1829824">
            <a:extLst>
              <a:ext uri="{FF2B5EF4-FFF2-40B4-BE49-F238E27FC236}">
                <a16:creationId xmlns:a16="http://schemas.microsoft.com/office/drawing/2014/main" id="{C188F500-B6FD-3B44-907C-04D5D101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68" y="6042693"/>
            <a:ext cx="6316897" cy="277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page2image1827808">
            <a:extLst>
              <a:ext uri="{FF2B5EF4-FFF2-40B4-BE49-F238E27FC236}">
                <a16:creationId xmlns:a16="http://schemas.microsoft.com/office/drawing/2014/main" id="{BC1C7BE0-7BAB-474A-938E-8421B545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36" y="6178879"/>
            <a:ext cx="5803009" cy="263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8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50FD-67C9-4244-9D4B-02BEFEDE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BABF-7A15-A84A-B594-A54A1A2D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7" name="Picture 1" descr="page1image2903072">
            <a:extLst>
              <a:ext uri="{FF2B5EF4-FFF2-40B4-BE49-F238E27FC236}">
                <a16:creationId xmlns:a16="http://schemas.microsoft.com/office/drawing/2014/main" id="{B7D3ABD0-91A0-EF4D-98FF-F8AD574A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14" y="2607013"/>
            <a:ext cx="8443608" cy="567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36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21CB-EC68-9B46-B28E-F8C44CB1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#6 (Triple Score!!)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D97D-0A0C-664B-9F4B-82A55A0F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Shadow mapping</a:t>
            </a:r>
          </a:p>
          <a:p>
            <a:pPr lvl="1"/>
            <a:r>
              <a:rPr lang="en-US" dirty="0"/>
              <a:t>Create FBO for shadow map</a:t>
            </a:r>
          </a:p>
          <a:p>
            <a:pPr lvl="1"/>
            <a:r>
              <a:rPr lang="en-US" dirty="0"/>
              <a:t>Write another vertex shader and fragment shader for shadow map rendering (</a:t>
            </a:r>
            <a:r>
              <a:rPr lang="en-US" dirty="0" err="1"/>
              <a:t>shadowProg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Setup </a:t>
            </a:r>
            <a:r>
              <a:rPr lang="en-US" dirty="0" err="1"/>
              <a:t>shadowProg</a:t>
            </a:r>
            <a:r>
              <a:rPr lang="en-US" dirty="0"/>
              <a:t> for shadow map rendering</a:t>
            </a:r>
          </a:p>
          <a:p>
            <a:pPr lvl="1"/>
            <a:r>
              <a:rPr lang="en-US" dirty="0"/>
              <a:t>Activate FBO and render scene</a:t>
            </a:r>
          </a:p>
          <a:p>
            <a:pPr lvl="1"/>
            <a:r>
              <a:rPr lang="en-US" dirty="0"/>
              <a:t>Modify the lighting vertex/fragment shader (program)</a:t>
            </a:r>
          </a:p>
          <a:p>
            <a:pPr lvl="1"/>
            <a:r>
              <a:rPr lang="en-US" dirty="0"/>
              <a:t>Setup program (set shadow map as texture)</a:t>
            </a:r>
          </a:p>
          <a:p>
            <a:pPr lvl="1"/>
            <a:r>
              <a:rPr lang="en-US" dirty="0"/>
              <a:t>Render once more with lighting program</a:t>
            </a:r>
          </a:p>
          <a:p>
            <a:r>
              <a:rPr lang="en-US" dirty="0"/>
              <a:t>Scoring</a:t>
            </a:r>
          </a:p>
          <a:p>
            <a:pPr lvl="1"/>
            <a:r>
              <a:rPr lang="en-US" dirty="0"/>
              <a:t>Basic shadow: 15 points</a:t>
            </a:r>
          </a:p>
          <a:p>
            <a:pPr lvl="1"/>
            <a:r>
              <a:rPr lang="en-US" dirty="0"/>
              <a:t>Reasonable shadow: 20 points</a:t>
            </a:r>
          </a:p>
          <a:p>
            <a:pPr lvl="1"/>
            <a:r>
              <a:rPr lang="en-US" dirty="0"/>
              <a:t>Point light shadow: 25 points</a:t>
            </a:r>
          </a:p>
          <a:p>
            <a:pPr lvl="1"/>
            <a:r>
              <a:rPr lang="en-US" dirty="0"/>
              <a:t>PCF: 30 points</a:t>
            </a:r>
          </a:p>
        </p:txBody>
      </p:sp>
    </p:spTree>
    <p:extLst>
      <p:ext uri="{BB962C8B-B14F-4D97-AF65-F5344CB8AC3E}">
        <p14:creationId xmlns:p14="http://schemas.microsoft.com/office/powerpoint/2010/main" val="56632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9E71-30B5-5648-B2CE-A87D4853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C8E5B-75CD-D94B-9A50-6E7ED3D0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A1CF7-989C-F040-B3C2-A413E031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317" y="1804463"/>
            <a:ext cx="6235784" cy="4149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E6307-3E5E-8E4C-A308-645F87DE6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796" y="5045546"/>
            <a:ext cx="7320006" cy="41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1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shadows?</a:t>
            </a:r>
          </a:p>
        </p:txBody>
      </p:sp>
      <p:sp>
        <p:nvSpPr>
          <p:cNvPr id="108" name="Shape 10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clues about spatial relationships</a:t>
            </a:r>
          </a:p>
          <a:p>
            <a:r>
              <a:t>Orientation &amp; gameplay</a:t>
            </a:r>
          </a:p>
        </p:txBody>
      </p:sp>
      <p:pic>
        <p:nvPicPr>
          <p:cNvPr id="110" name="image4.jpg" descr="float_nosha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4479" y="3504059"/>
            <a:ext cx="6177281" cy="5895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5.jpg" descr="float_sha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6878" y="3502931"/>
            <a:ext cx="6177281" cy="5897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1" build="p" animBg="1" advAuto="0"/>
      <p:bldP spid="110" grpId="2" animBg="1" advAuto="0"/>
      <p:bldP spid="111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Definitions</a:t>
            </a:r>
          </a:p>
        </p:txBody>
      </p:sp>
      <p:sp>
        <p:nvSpPr>
          <p:cNvPr id="113" name="Shape 11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Light sources</a:t>
            </a:r>
          </a:p>
          <a:p>
            <a:r>
              <a:t>Shadow creators and receivers</a:t>
            </a:r>
          </a:p>
        </p:txBody>
      </p:sp>
      <p:grpSp>
        <p:nvGrpSpPr>
          <p:cNvPr id="117" name="Group 117"/>
          <p:cNvGrpSpPr/>
          <p:nvPr/>
        </p:nvGrpSpPr>
        <p:grpSpPr>
          <a:xfrm>
            <a:off x="3082092" y="7734435"/>
            <a:ext cx="11704323" cy="502702"/>
            <a:chOff x="0" y="-142978"/>
            <a:chExt cx="11704321" cy="502700"/>
          </a:xfrm>
        </p:grpSpPr>
        <p:sp>
          <p:nvSpPr>
            <p:cNvPr id="115" name="Shape 115"/>
            <p:cNvSpPr/>
            <p:nvPr/>
          </p:nvSpPr>
          <p:spPr>
            <a:xfrm>
              <a:off x="0" y="0"/>
              <a:ext cx="11704321" cy="216747"/>
            </a:xfrm>
            <a:prstGeom prst="rect">
              <a:avLst/>
            </a:prstGeom>
            <a:solidFill>
              <a:srgbClr val="00CC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4152174" y="-142978"/>
              <a:ext cx="1266372" cy="50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Receiver</a:t>
              </a:r>
            </a:p>
          </p:txBody>
        </p:sp>
      </p:grpSp>
      <p:grpSp>
        <p:nvGrpSpPr>
          <p:cNvPr id="121" name="Group 121"/>
          <p:cNvGrpSpPr/>
          <p:nvPr/>
        </p:nvGrpSpPr>
        <p:grpSpPr>
          <a:xfrm>
            <a:off x="3407213" y="3867599"/>
            <a:ext cx="4876801" cy="4334934"/>
            <a:chOff x="0" y="0"/>
            <a:chExt cx="4876800" cy="4334933"/>
          </a:xfrm>
        </p:grpSpPr>
        <p:sp>
          <p:nvSpPr>
            <p:cNvPr id="118" name="Shape 118"/>
            <p:cNvSpPr/>
            <p:nvPr/>
          </p:nvSpPr>
          <p:spPr>
            <a:xfrm flipH="1">
              <a:off x="-1" y="0"/>
              <a:ext cx="4876802" cy="4118187"/>
            </a:xfrm>
            <a:prstGeom prst="line">
              <a:avLst/>
            </a:prstGeom>
            <a:noFill/>
            <a:ln w="12700" cap="flat">
              <a:solidFill>
                <a:srgbClr val="D4D2D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23">
                <a:defRPr sz="1600" i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2709333" y="-1"/>
              <a:ext cx="2167467" cy="4334935"/>
            </a:xfrm>
            <a:prstGeom prst="line">
              <a:avLst/>
            </a:prstGeom>
            <a:noFill/>
            <a:ln w="12700" cap="flat">
              <a:solidFill>
                <a:srgbClr val="D4D2D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23">
                <a:defRPr sz="1600" i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108373" y="4009813"/>
              <a:ext cx="2709334" cy="21674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</p:grpSp>
      <p:sp>
        <p:nvSpPr>
          <p:cNvPr id="122" name="Shape 122"/>
          <p:cNvSpPr/>
          <p:nvPr/>
        </p:nvSpPr>
        <p:spPr>
          <a:xfrm>
            <a:off x="8175638" y="3759225"/>
            <a:ext cx="216748" cy="216748"/>
          </a:xfrm>
          <a:prstGeom prst="ellipse">
            <a:avLst/>
          </a:prstGeom>
          <a:solidFill>
            <a:srgbClr val="3B3B3B"/>
          </a:solidFill>
          <a:ln w="12700">
            <a:solidFill>
              <a:srgbClr val="3B3B3B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123" name="Shape 123"/>
          <p:cNvSpPr/>
          <p:nvPr/>
        </p:nvSpPr>
        <p:spPr>
          <a:xfrm>
            <a:off x="6250780" y="3616248"/>
            <a:ext cx="177933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Light source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4465746" y="5133475"/>
            <a:ext cx="2409417" cy="1985327"/>
            <a:chOff x="217304" y="-251352"/>
            <a:chExt cx="2409416" cy="1985326"/>
          </a:xfrm>
        </p:grpSpPr>
        <p:sp>
          <p:nvSpPr>
            <p:cNvPr id="124" name="Shape 124"/>
            <p:cNvSpPr/>
            <p:nvPr/>
          </p:nvSpPr>
          <p:spPr>
            <a:xfrm>
              <a:off x="1326239" y="433493"/>
              <a:ext cx="1300481" cy="1300481"/>
            </a:xfrm>
            <a:prstGeom prst="ellipse">
              <a:avLst/>
            </a:prstGeom>
            <a:solidFill>
              <a:srgbClr val="FF0000"/>
            </a:solidFill>
            <a:ln w="508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217304" y="-251352"/>
              <a:ext cx="1158971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Creator</a:t>
              </a:r>
            </a:p>
          </p:txBody>
        </p:sp>
      </p:grpSp>
      <p:sp>
        <p:nvSpPr>
          <p:cNvPr id="127" name="Shape 127"/>
          <p:cNvSpPr/>
          <p:nvPr/>
        </p:nvSpPr>
        <p:spPr>
          <a:xfrm>
            <a:off x="11180281" y="5186294"/>
            <a:ext cx="1742465" cy="9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Creator and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receiver</a:t>
            </a:r>
          </a:p>
        </p:txBody>
      </p:sp>
      <p:sp>
        <p:nvSpPr>
          <p:cNvPr id="128" name="Shape 128"/>
          <p:cNvSpPr/>
          <p:nvPr/>
        </p:nvSpPr>
        <p:spPr>
          <a:xfrm rot="20970908">
            <a:off x="8756264" y="5344071"/>
            <a:ext cx="2990381" cy="1755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25" h="20580" extrusionOk="0">
                <a:moveTo>
                  <a:pt x="5597" y="1010"/>
                </a:moveTo>
                <a:cubicBezTo>
                  <a:pt x="4116" y="2844"/>
                  <a:pt x="-1562" y="9976"/>
                  <a:pt x="413" y="13236"/>
                </a:cubicBezTo>
                <a:cubicBezTo>
                  <a:pt x="2388" y="16497"/>
                  <a:pt x="14854" y="20776"/>
                  <a:pt x="17446" y="20572"/>
                </a:cubicBezTo>
                <a:cubicBezTo>
                  <a:pt x="20038" y="20368"/>
                  <a:pt x="17816" y="13236"/>
                  <a:pt x="15965" y="12014"/>
                </a:cubicBezTo>
                <a:cubicBezTo>
                  <a:pt x="14113" y="10791"/>
                  <a:pt x="7448" y="14867"/>
                  <a:pt x="6337" y="13236"/>
                </a:cubicBezTo>
                <a:cubicBezTo>
                  <a:pt x="5227" y="11606"/>
                  <a:pt x="9423" y="4474"/>
                  <a:pt x="9300" y="2233"/>
                </a:cubicBezTo>
                <a:cubicBezTo>
                  <a:pt x="9176" y="-9"/>
                  <a:pt x="7078" y="-824"/>
                  <a:pt x="5597" y="1010"/>
                </a:cubicBezTo>
                <a:close/>
              </a:path>
            </a:pathLst>
          </a:custGeom>
          <a:solidFill>
            <a:srgbClr val="FA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129" name="Shape 129"/>
          <p:cNvSpPr/>
          <p:nvPr/>
        </p:nvSpPr>
        <p:spPr>
          <a:xfrm>
            <a:off x="8284012" y="3867600"/>
            <a:ext cx="758614" cy="411818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30" name="Shape 130"/>
          <p:cNvSpPr/>
          <p:nvPr/>
        </p:nvSpPr>
        <p:spPr>
          <a:xfrm>
            <a:off x="8284012" y="3867599"/>
            <a:ext cx="5418668" cy="400981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31" name="Shape 131"/>
          <p:cNvSpPr/>
          <p:nvPr/>
        </p:nvSpPr>
        <p:spPr>
          <a:xfrm>
            <a:off x="9042626" y="7877412"/>
            <a:ext cx="4660054" cy="21674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  <p:sp>
        <p:nvSpPr>
          <p:cNvPr id="132" name="Shape 132"/>
          <p:cNvSpPr/>
          <p:nvPr/>
        </p:nvSpPr>
        <p:spPr>
          <a:xfrm>
            <a:off x="8284012" y="3867600"/>
            <a:ext cx="2600962" cy="2384214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33" name="Shape 133"/>
          <p:cNvSpPr/>
          <p:nvPr/>
        </p:nvSpPr>
        <p:spPr>
          <a:xfrm>
            <a:off x="9801239" y="6251814"/>
            <a:ext cx="1083735" cy="305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extrusionOk="0">
                <a:moveTo>
                  <a:pt x="0" y="18514"/>
                </a:moveTo>
                <a:cubicBezTo>
                  <a:pt x="360" y="20057"/>
                  <a:pt x="720" y="21600"/>
                  <a:pt x="4320" y="18514"/>
                </a:cubicBezTo>
                <a:cubicBezTo>
                  <a:pt x="7920" y="15429"/>
                  <a:pt x="18720" y="3086"/>
                  <a:pt x="21600" y="0"/>
                </a:cubicBezTo>
              </a:path>
            </a:pathLst>
          </a:custGeom>
          <a:ln w="1016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60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1" animBg="1" advAuto="0"/>
      <p:bldP spid="121" grpId="3" animBg="1" advAuto="0"/>
      <p:bldP spid="126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Definitions</a:t>
            </a:r>
          </a:p>
        </p:txBody>
      </p:sp>
      <p:sp>
        <p:nvSpPr>
          <p:cNvPr id="135" name="Shape 135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defRPr sz="3800"/>
            </a:lvl1pPr>
          </a:lstStyle>
          <a:p>
            <a:r>
              <a:t>Light source types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3034719" y="2491832"/>
            <a:ext cx="5093549" cy="5019780"/>
            <a:chOff x="0" y="-251352"/>
            <a:chExt cx="5093547" cy="5019779"/>
          </a:xfrm>
        </p:grpSpPr>
        <p:sp>
          <p:nvSpPr>
            <p:cNvPr id="137" name="Shape 137"/>
            <p:cNvSpPr/>
            <p:nvPr/>
          </p:nvSpPr>
          <p:spPr>
            <a:xfrm>
              <a:off x="0" y="4551679"/>
              <a:ext cx="5093547" cy="216748"/>
            </a:xfrm>
            <a:prstGeom prst="rect">
              <a:avLst/>
            </a:prstGeom>
            <a:solidFill>
              <a:srgbClr val="00CC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2600960" y="2167466"/>
              <a:ext cx="1300481" cy="1300481"/>
            </a:xfrm>
            <a:prstGeom prst="ellipse">
              <a:avLst/>
            </a:prstGeom>
            <a:solidFill>
              <a:srgbClr val="FA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4276231" y="63217"/>
              <a:ext cx="108374" cy="108375"/>
            </a:xfrm>
            <a:prstGeom prst="ellipse">
              <a:avLst/>
            </a:prstGeom>
            <a:solidFill>
              <a:srgbClr val="3B3B3B"/>
            </a:solidFill>
            <a:ln w="12700" cap="flat">
              <a:solidFill>
                <a:srgbClr val="3B3B3B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3576320" y="108373"/>
              <a:ext cx="758613" cy="45516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23">
                <a:defRPr sz="1600" i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1" name="Shape 141"/>
            <p:cNvSpPr/>
            <p:nvPr/>
          </p:nvSpPr>
          <p:spPr>
            <a:xfrm flipH="1">
              <a:off x="1192106" y="108373"/>
              <a:ext cx="3142828" cy="45516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23">
                <a:defRPr sz="1600" i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0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1219200" y="4551679"/>
              <a:ext cx="2384214" cy="21674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i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360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03695" y="-251352"/>
              <a:ext cx="1760097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point source</a:t>
              </a:r>
            </a:p>
          </p:txBody>
        </p:sp>
      </p:grpSp>
      <p:sp>
        <p:nvSpPr>
          <p:cNvPr id="145" name="Shape 145"/>
          <p:cNvSpPr/>
          <p:nvPr/>
        </p:nvSpPr>
        <p:spPr>
          <a:xfrm>
            <a:off x="4947095" y="8343994"/>
            <a:ext cx="97302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umbra</a:t>
            </a:r>
          </a:p>
        </p:txBody>
      </p:sp>
      <p:sp>
        <p:nvSpPr>
          <p:cNvPr id="146" name="Shape 146"/>
          <p:cNvSpPr/>
          <p:nvPr/>
        </p:nvSpPr>
        <p:spPr>
          <a:xfrm>
            <a:off x="4226826" y="7511613"/>
            <a:ext cx="1192107" cy="75861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47" name="Shape 147"/>
          <p:cNvSpPr/>
          <p:nvPr/>
        </p:nvSpPr>
        <p:spPr>
          <a:xfrm flipH="1">
            <a:off x="5418930" y="7511613"/>
            <a:ext cx="1192108" cy="758615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grpSp>
        <p:nvGrpSpPr>
          <p:cNvPr id="160" name="Group 160"/>
          <p:cNvGrpSpPr/>
          <p:nvPr/>
        </p:nvGrpSpPr>
        <p:grpSpPr>
          <a:xfrm>
            <a:off x="8995252" y="2491832"/>
            <a:ext cx="5093549" cy="5019780"/>
            <a:chOff x="0" y="-251352"/>
            <a:chExt cx="5093547" cy="5019779"/>
          </a:xfrm>
        </p:grpSpPr>
        <p:grpSp>
          <p:nvGrpSpPr>
            <p:cNvPr id="158" name="Group 158"/>
            <p:cNvGrpSpPr/>
            <p:nvPr/>
          </p:nvGrpSpPr>
          <p:grpSpPr>
            <a:xfrm>
              <a:off x="0" y="108373"/>
              <a:ext cx="5093547" cy="4660054"/>
              <a:chOff x="0" y="0"/>
              <a:chExt cx="5093546" cy="4660053"/>
            </a:xfrm>
          </p:grpSpPr>
          <p:sp>
            <p:nvSpPr>
              <p:cNvPr id="148" name="Shape 148"/>
              <p:cNvSpPr/>
              <p:nvPr/>
            </p:nvSpPr>
            <p:spPr>
              <a:xfrm>
                <a:off x="0" y="4443306"/>
                <a:ext cx="5093547" cy="216748"/>
              </a:xfrm>
              <a:prstGeom prst="rect">
                <a:avLst/>
              </a:prstGeom>
              <a:solidFill>
                <a:srgbClr val="00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 i="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2600960" y="2059093"/>
                <a:ext cx="1300481" cy="1300481"/>
              </a:xfrm>
              <a:prstGeom prst="ellipse">
                <a:avLst/>
              </a:prstGeom>
              <a:solidFill>
                <a:srgbClr val="FA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 i="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3684693" y="0"/>
                <a:ext cx="1083734" cy="108374"/>
              </a:xfrm>
              <a:prstGeom prst="rect">
                <a:avLst/>
              </a:prstGeom>
              <a:solidFill>
                <a:srgbClr val="3B3B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 i="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3359573" y="0"/>
                <a:ext cx="1408854" cy="455168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23">
                  <a:defRPr sz="1600" i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52" name="Shape 152"/>
              <p:cNvSpPr/>
              <p:nvPr/>
            </p:nvSpPr>
            <p:spPr>
              <a:xfrm>
                <a:off x="1765582" y="4443306"/>
                <a:ext cx="1625601" cy="21674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 i="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3359573" y="4443306"/>
                <a:ext cx="866987" cy="216748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/>
                  </a:gs>
                  <a:gs pos="100000">
                    <a:srgbClr val="00CC66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 i="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  <p:sp>
            <p:nvSpPr>
              <p:cNvPr id="154" name="Shape 154"/>
              <p:cNvSpPr/>
              <p:nvPr/>
            </p:nvSpPr>
            <p:spPr>
              <a:xfrm>
                <a:off x="541866" y="4443306"/>
                <a:ext cx="1300481" cy="216748"/>
              </a:xfrm>
              <a:prstGeom prst="rect">
                <a:avLst/>
              </a:prstGeom>
              <a:gradFill flip="none" rotWithShape="1">
                <a:gsLst>
                  <a:gs pos="0">
                    <a:srgbClr val="00CC66"/>
                  </a:gs>
                  <a:gs pos="100000">
                    <a:srgbClr val="000000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 i="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z="3600"/>
              </a:p>
            </p:txBody>
          </p:sp>
          <p:sp>
            <p:nvSpPr>
              <p:cNvPr id="155" name="Shape 155"/>
              <p:cNvSpPr/>
              <p:nvPr/>
            </p:nvSpPr>
            <p:spPr>
              <a:xfrm flipH="1">
                <a:off x="1733973" y="0"/>
                <a:ext cx="1950721" cy="455168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23">
                  <a:defRPr sz="1600" i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758613" y="-1"/>
                <a:ext cx="4009814" cy="455168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23">
                  <a:defRPr sz="1600" i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3684694" y="-1"/>
                <a:ext cx="325119" cy="455168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23">
                  <a:defRPr sz="1600" i="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00"/>
              </a:p>
            </p:txBody>
          </p:sp>
        </p:grpSp>
        <p:sp>
          <p:nvSpPr>
            <p:cNvPr id="159" name="Shape 159"/>
            <p:cNvSpPr/>
            <p:nvPr/>
          </p:nvSpPr>
          <p:spPr>
            <a:xfrm>
              <a:off x="985293" y="-251352"/>
              <a:ext cx="1684756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area source</a:t>
              </a:r>
            </a:p>
          </p:txBody>
        </p:sp>
      </p:grpSp>
      <p:sp>
        <p:nvSpPr>
          <p:cNvPr id="161" name="Shape 161"/>
          <p:cNvSpPr/>
          <p:nvPr/>
        </p:nvSpPr>
        <p:spPr>
          <a:xfrm>
            <a:off x="11055514" y="8343994"/>
            <a:ext cx="97302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umbra</a:t>
            </a:r>
          </a:p>
        </p:txBody>
      </p:sp>
      <p:sp>
        <p:nvSpPr>
          <p:cNvPr id="162" name="Shape 162"/>
          <p:cNvSpPr/>
          <p:nvPr/>
        </p:nvSpPr>
        <p:spPr>
          <a:xfrm>
            <a:off x="8864342" y="8343994"/>
            <a:ext cx="145392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penumbra</a:t>
            </a:r>
          </a:p>
        </p:txBody>
      </p:sp>
      <p:sp>
        <p:nvSpPr>
          <p:cNvPr id="163" name="Shape 163"/>
          <p:cNvSpPr/>
          <p:nvPr/>
        </p:nvSpPr>
        <p:spPr>
          <a:xfrm flipH="1">
            <a:off x="9428744" y="7403240"/>
            <a:ext cx="325122" cy="97536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64" name="Shape 164"/>
          <p:cNvSpPr/>
          <p:nvPr/>
        </p:nvSpPr>
        <p:spPr>
          <a:xfrm flipH="1">
            <a:off x="9428745" y="7403240"/>
            <a:ext cx="1300481" cy="97536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65" name="Shape 165"/>
          <p:cNvSpPr/>
          <p:nvPr/>
        </p:nvSpPr>
        <p:spPr>
          <a:xfrm>
            <a:off x="10729224" y="7403240"/>
            <a:ext cx="758614" cy="97536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66" name="Shape 166"/>
          <p:cNvSpPr/>
          <p:nvPr/>
        </p:nvSpPr>
        <p:spPr>
          <a:xfrm flipH="1">
            <a:off x="11487840" y="7511612"/>
            <a:ext cx="866987" cy="866988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23">
              <a:defRPr sz="1600" i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5394">
                <a:effectLst>
                  <a:outerShdw blurRad="35433" dist="35433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Example: hard vs soft shadows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5A6673-4151-8749-8F22-A2CF1B9ED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9" name="image6.jpg" descr="hard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971" y="1950720"/>
            <a:ext cx="5786687" cy="7152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7.jpg" descr="soft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3973" y="1950720"/>
            <a:ext cx="5788943" cy="7152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AU2018">
  <a:themeElements>
    <a:clrScheme name="Custom 1">
      <a:dk1>
        <a:srgbClr val="000000"/>
      </a:dk1>
      <a:lt1>
        <a:srgbClr val="FFFFFF"/>
      </a:lt1>
      <a:dk2>
        <a:srgbClr val="005AAB"/>
      </a:dk2>
      <a:lt2>
        <a:srgbClr val="8FBAE1"/>
      </a:lt2>
      <a:accent1>
        <a:srgbClr val="BE8817"/>
      </a:accent1>
      <a:accent2>
        <a:srgbClr val="F3A11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2018" id="{A89B3544-595A-1F47-8EA6-1B3E44064893}" vid="{E7910C31-34D1-8B44-8F93-1AB1BECF67F0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1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Myriad Pro"/>
            <a:ea typeface="Myriad Pro"/>
            <a:cs typeface="Myriad Pro"/>
            <a:sym typeface="Myriad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AU2018</Template>
  <TotalTime>364</TotalTime>
  <Words>1740</Words>
  <Application>Microsoft Macintosh PowerPoint</Application>
  <PresentationFormat>Custom</PresentationFormat>
  <Paragraphs>257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Myriad Pro</vt:lpstr>
      <vt:lpstr>Avenir Roman</vt:lpstr>
      <vt:lpstr>Calibri</vt:lpstr>
      <vt:lpstr>Calibri Light</vt:lpstr>
      <vt:lpstr>Consolas</vt:lpstr>
      <vt:lpstr>Helvetica</vt:lpstr>
      <vt:lpstr>Times New Roman</vt:lpstr>
      <vt:lpstr>AU2018</vt:lpstr>
      <vt:lpstr>13: Shadows and Multi-Pass Rendering</vt:lpstr>
      <vt:lpstr>Reference &amp; Reading</vt:lpstr>
      <vt:lpstr>Why shadows?</vt:lpstr>
      <vt:lpstr>Another example</vt:lpstr>
      <vt:lpstr>PowerPoint Presentation</vt:lpstr>
      <vt:lpstr>Why shadows?</vt:lpstr>
      <vt:lpstr>Definitions</vt:lpstr>
      <vt:lpstr>Definitions</vt:lpstr>
      <vt:lpstr>Example: hard vs soft shadows</vt:lpstr>
      <vt:lpstr>Ways of thinking about shadows</vt:lpstr>
      <vt:lpstr>Properties of Shadows</vt:lpstr>
      <vt:lpstr>Store precomputed shadows in textures</vt:lpstr>
      <vt:lpstr>Shadow volumes</vt:lpstr>
      <vt:lpstr>Using the Volume</vt:lpstr>
      <vt:lpstr>Shadow volume algorithm uses stencil buffer</vt:lpstr>
      <vt:lpstr>How to implement shadow volumes with stencil buffer</vt:lpstr>
      <vt:lpstr>Shadow Volume Example</vt:lpstr>
      <vt:lpstr>Merging Volumes</vt:lpstr>
      <vt:lpstr>Silhouette Edges</vt:lpstr>
      <vt:lpstr>Shadow Mapping</vt:lpstr>
      <vt:lpstr>Shadow Mapping</vt:lpstr>
      <vt:lpstr>Using the Shadow Map</vt:lpstr>
      <vt:lpstr>The Result</vt:lpstr>
      <vt:lpstr>Shadow Mapping in OpenGL</vt:lpstr>
      <vt:lpstr>Shadow Mapping in OpenGL</vt:lpstr>
      <vt:lpstr>Shadow Mapping in OpenGL</vt:lpstr>
      <vt:lpstr>Setting up MVP Matrix for Depth Map</vt:lpstr>
      <vt:lpstr>Shaders to Create Shadow Map</vt:lpstr>
      <vt:lpstr>Sample Result of the Shadow Map</vt:lpstr>
      <vt:lpstr>Rendering Using Shadow Map</vt:lpstr>
      <vt:lpstr>Rendering Using Shadow Map</vt:lpstr>
      <vt:lpstr>Result</vt:lpstr>
      <vt:lpstr>Problem</vt:lpstr>
      <vt:lpstr>Shadow Map Bias</vt:lpstr>
      <vt:lpstr>Peter Panning</vt:lpstr>
      <vt:lpstr>Aliasing</vt:lpstr>
      <vt:lpstr>Multi Sampling (Percentage Closer Filtering)</vt:lpstr>
      <vt:lpstr>Example Can Be Found</vt:lpstr>
      <vt:lpstr>Better Percentage Closer Filtering</vt:lpstr>
      <vt:lpstr>Percentage-Closer Soft Shadows</vt:lpstr>
      <vt:lpstr>Penumbra Size</vt:lpstr>
      <vt:lpstr>Percentage-Closer Soft Shadows</vt:lpstr>
      <vt:lpstr>Result</vt:lpstr>
      <vt:lpstr>Assignment #6 (Triple Score!!)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13: Shadows and Multi-Pass Rendering</dc:title>
  <cp:lastModifiedBy>신현준</cp:lastModifiedBy>
  <cp:revision>31</cp:revision>
  <dcterms:modified xsi:type="dcterms:W3CDTF">2018-12-12T00:39:52Z</dcterms:modified>
</cp:coreProperties>
</file>